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video/unknown"/>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7" r:id="rId2"/>
  </p:sldMasterIdLst>
  <p:notesMasterIdLst>
    <p:notesMasterId r:id="rId50"/>
  </p:notesMasterIdLst>
  <p:sldIdLst>
    <p:sldId id="256" r:id="rId3"/>
    <p:sldId id="332" r:id="rId4"/>
    <p:sldId id="258" r:id="rId5"/>
    <p:sldId id="259" r:id="rId6"/>
    <p:sldId id="306" r:id="rId7"/>
    <p:sldId id="307" r:id="rId8"/>
    <p:sldId id="305" r:id="rId9"/>
    <p:sldId id="264" r:id="rId10"/>
    <p:sldId id="268" r:id="rId11"/>
    <p:sldId id="269" r:id="rId12"/>
    <p:sldId id="348" r:id="rId13"/>
    <p:sldId id="270" r:id="rId14"/>
    <p:sldId id="271" r:id="rId15"/>
    <p:sldId id="333" r:id="rId16"/>
    <p:sldId id="335" r:id="rId17"/>
    <p:sldId id="336" r:id="rId18"/>
    <p:sldId id="337" r:id="rId19"/>
    <p:sldId id="338" r:id="rId20"/>
    <p:sldId id="339" r:id="rId21"/>
    <p:sldId id="340" r:id="rId22"/>
    <p:sldId id="277" r:id="rId23"/>
    <p:sldId id="278" r:id="rId24"/>
    <p:sldId id="283" r:id="rId25"/>
    <p:sldId id="284" r:id="rId26"/>
    <p:sldId id="285" r:id="rId27"/>
    <p:sldId id="286" r:id="rId28"/>
    <p:sldId id="329" r:id="rId29"/>
    <p:sldId id="288" r:id="rId30"/>
    <p:sldId id="289" r:id="rId31"/>
    <p:sldId id="290" r:id="rId32"/>
    <p:sldId id="341" r:id="rId33"/>
    <p:sldId id="334" r:id="rId34"/>
    <p:sldId id="342" r:id="rId35"/>
    <p:sldId id="295" r:id="rId36"/>
    <p:sldId id="310" r:id="rId37"/>
    <p:sldId id="311" r:id="rId38"/>
    <p:sldId id="326" r:id="rId39"/>
    <p:sldId id="330" r:id="rId40"/>
    <p:sldId id="331" r:id="rId41"/>
    <p:sldId id="324" r:id="rId42"/>
    <p:sldId id="325" r:id="rId43"/>
    <p:sldId id="317" r:id="rId44"/>
    <p:sldId id="347" r:id="rId45"/>
    <p:sldId id="343" r:id="rId46"/>
    <p:sldId id="344" r:id="rId47"/>
    <p:sldId id="328" r:id="rId48"/>
    <p:sldId id="345" r:id="rId49"/>
  </p:sldIdLst>
  <p:sldSz cx="9144000" cy="5143500" type="screen16x9"/>
  <p:notesSz cx="6858000" cy="9144000"/>
  <p:embeddedFontLst>
    <p:embeddedFont>
      <p:font typeface="Open Sans" panose="020B0606030504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9FF"/>
    <a:srgbClr val="7180D5"/>
    <a:srgbClr val="FFFFFF"/>
    <a:srgbClr val="69E6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8" autoAdjust="0"/>
    <p:restoredTop sz="99035" autoAdjust="0"/>
  </p:normalViewPr>
  <p:slideViewPr>
    <p:cSldViewPr snapToGrid="0" snapToObjects="1">
      <p:cViewPr>
        <p:scale>
          <a:sx n="75" d="100"/>
          <a:sy n="75" d="100"/>
        </p:scale>
        <p:origin x="-1834" y="-754"/>
      </p:cViewPr>
      <p:guideLst>
        <p:guide orient="horz" pos="1620"/>
        <p:guide pos="288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0EDC8F-61D7-4A1D-AE51-2FB44CE96894}" type="doc">
      <dgm:prSet loTypeId="urn:microsoft.com/office/officeart/2005/8/layout/process1" loCatId="process" qsTypeId="urn:microsoft.com/office/officeart/2005/8/quickstyle/simple1" qsCatId="simple" csTypeId="urn:microsoft.com/office/officeart/2005/8/colors/accent1_2" csCatId="accent1" phldr="1"/>
      <dgm:spPr/>
    </dgm:pt>
    <dgm:pt modelId="{27C00585-049E-427E-9576-756C31DCE494}">
      <dgm:prSet phldrT="[Text]"/>
      <dgm:spPr/>
      <dgm:t>
        <a:bodyPr/>
        <a:lstStyle/>
        <a:p>
          <a:r>
            <a:rPr lang="en-GB" dirty="0" err="1" smtClean="0"/>
            <a:t>Markup</a:t>
          </a:r>
          <a:endParaRPr lang="en-GB" dirty="0"/>
        </a:p>
      </dgm:t>
    </dgm:pt>
    <dgm:pt modelId="{89F23B81-7C2F-41D4-8B13-464ED94164B1}" type="parTrans" cxnId="{AC7937F6-1888-4E9F-B584-BF0E4B8DFC8A}">
      <dgm:prSet/>
      <dgm:spPr/>
      <dgm:t>
        <a:bodyPr/>
        <a:lstStyle/>
        <a:p>
          <a:endParaRPr lang="en-GB"/>
        </a:p>
      </dgm:t>
    </dgm:pt>
    <dgm:pt modelId="{64FC3C47-4121-447A-A9C8-32041D9A387D}" type="sibTrans" cxnId="{AC7937F6-1888-4E9F-B584-BF0E4B8DFC8A}">
      <dgm:prSet/>
      <dgm:spPr/>
      <dgm:t>
        <a:bodyPr/>
        <a:lstStyle/>
        <a:p>
          <a:endParaRPr lang="en-GB"/>
        </a:p>
      </dgm:t>
    </dgm:pt>
    <dgm:pt modelId="{54667608-94AC-4EEF-AA44-05F33C124AC3}">
      <dgm:prSet phldrT="[Text]"/>
      <dgm:spPr/>
      <dgm:t>
        <a:bodyPr/>
        <a:lstStyle/>
        <a:p>
          <a:r>
            <a:rPr lang="en-GB" dirty="0" smtClean="0"/>
            <a:t>Dom Adapter</a:t>
          </a:r>
          <a:endParaRPr lang="en-GB" dirty="0"/>
        </a:p>
      </dgm:t>
    </dgm:pt>
    <dgm:pt modelId="{F4E526AB-75DB-4E6C-8FAE-2ACA43BF5186}" type="parTrans" cxnId="{D6412394-23FB-4598-812E-DC754953C1E9}">
      <dgm:prSet/>
      <dgm:spPr/>
      <dgm:t>
        <a:bodyPr/>
        <a:lstStyle/>
        <a:p>
          <a:endParaRPr lang="en-GB"/>
        </a:p>
      </dgm:t>
    </dgm:pt>
    <dgm:pt modelId="{7F34C0B0-B080-4B59-AC7A-5A59957B77D8}" type="sibTrans" cxnId="{D6412394-23FB-4598-812E-DC754953C1E9}">
      <dgm:prSet/>
      <dgm:spPr/>
      <dgm:t>
        <a:bodyPr/>
        <a:lstStyle/>
        <a:p>
          <a:endParaRPr lang="en-GB"/>
        </a:p>
      </dgm:t>
    </dgm:pt>
    <dgm:pt modelId="{6E73ECAC-8F03-4F16-A7B5-50B6FC5A26E9}">
      <dgm:prSet phldrT="[Text]"/>
      <dgm:spPr/>
      <dgm:t>
        <a:bodyPr/>
        <a:lstStyle/>
        <a:p>
          <a:r>
            <a:rPr lang="en-GB" dirty="0" smtClean="0"/>
            <a:t>Compiler</a:t>
          </a:r>
          <a:endParaRPr lang="en-GB" dirty="0"/>
        </a:p>
      </dgm:t>
    </dgm:pt>
    <dgm:pt modelId="{9198F47B-8D36-4183-8F3D-929DE2FA1C8C}" type="parTrans" cxnId="{D356890D-FEEA-4159-9820-C66E37F4D72C}">
      <dgm:prSet/>
      <dgm:spPr/>
      <dgm:t>
        <a:bodyPr/>
        <a:lstStyle/>
        <a:p>
          <a:endParaRPr lang="en-GB"/>
        </a:p>
      </dgm:t>
    </dgm:pt>
    <dgm:pt modelId="{7E8C9B6F-6838-43D8-B788-2CA25EFB34C8}" type="sibTrans" cxnId="{D356890D-FEEA-4159-9820-C66E37F4D72C}">
      <dgm:prSet/>
      <dgm:spPr/>
      <dgm:t>
        <a:bodyPr/>
        <a:lstStyle/>
        <a:p>
          <a:endParaRPr lang="en-GB"/>
        </a:p>
      </dgm:t>
    </dgm:pt>
    <dgm:pt modelId="{8A24B58D-2278-4523-BBF6-D30F837C4825}">
      <dgm:prSet phldrT="[Text]"/>
      <dgm:spPr/>
      <dgm:t>
        <a:bodyPr/>
        <a:lstStyle/>
        <a:p>
          <a:r>
            <a:rPr lang="en-GB" dirty="0" smtClean="0"/>
            <a:t>Proto Views</a:t>
          </a:r>
          <a:endParaRPr lang="en-GB" dirty="0"/>
        </a:p>
      </dgm:t>
    </dgm:pt>
    <dgm:pt modelId="{BA1C3203-7021-4BE7-97F2-83665E622E15}" type="parTrans" cxnId="{ADBF99C1-8549-4715-A9D4-64037DFF121F}">
      <dgm:prSet/>
      <dgm:spPr/>
      <dgm:t>
        <a:bodyPr/>
        <a:lstStyle/>
        <a:p>
          <a:endParaRPr lang="en-US"/>
        </a:p>
      </dgm:t>
    </dgm:pt>
    <dgm:pt modelId="{1E09D04E-F03C-466B-A1BF-6A94D18BAE7A}" type="sibTrans" cxnId="{ADBF99C1-8549-4715-A9D4-64037DFF121F}">
      <dgm:prSet/>
      <dgm:spPr/>
      <dgm:t>
        <a:bodyPr/>
        <a:lstStyle/>
        <a:p>
          <a:endParaRPr lang="en-GB"/>
        </a:p>
      </dgm:t>
    </dgm:pt>
    <dgm:pt modelId="{D4A9A338-CEF2-4540-8FF2-1BAB208C91C9}">
      <dgm:prSet phldrT="[Text]"/>
      <dgm:spPr>
        <a:solidFill>
          <a:schemeClr val="accent5">
            <a:lumMod val="75000"/>
          </a:schemeClr>
        </a:solidFill>
      </dgm:spPr>
      <dgm:t>
        <a:bodyPr/>
        <a:lstStyle/>
        <a:p>
          <a:r>
            <a:rPr lang="en-GB" dirty="0" smtClean="0"/>
            <a:t>Renderer</a:t>
          </a:r>
        </a:p>
      </dgm:t>
    </dgm:pt>
    <dgm:pt modelId="{CBA8F0A2-E8AB-4822-867D-F3A5336C809E}" type="parTrans" cxnId="{2D164CC2-DA13-40C1-9ED7-59BE3C85DE17}">
      <dgm:prSet/>
      <dgm:spPr/>
      <dgm:t>
        <a:bodyPr/>
        <a:lstStyle/>
        <a:p>
          <a:endParaRPr lang="en-US"/>
        </a:p>
      </dgm:t>
    </dgm:pt>
    <dgm:pt modelId="{AAED72F4-B613-4E61-9A5C-54CE7FFCC6B4}" type="sibTrans" cxnId="{2D164CC2-DA13-40C1-9ED7-59BE3C85DE17}">
      <dgm:prSet/>
      <dgm:spPr>
        <a:solidFill>
          <a:schemeClr val="accent5"/>
        </a:solidFill>
      </dgm:spPr>
      <dgm:t>
        <a:bodyPr/>
        <a:lstStyle/>
        <a:p>
          <a:endParaRPr lang="en-GB"/>
        </a:p>
      </dgm:t>
    </dgm:pt>
    <dgm:pt modelId="{4D31F7EC-F4B0-4F3E-BE76-B591C325BAEF}">
      <dgm:prSet phldrT="[Text]"/>
      <dgm:spPr>
        <a:solidFill>
          <a:schemeClr val="accent5">
            <a:lumMod val="75000"/>
          </a:schemeClr>
        </a:solidFill>
      </dgm:spPr>
      <dgm:t>
        <a:bodyPr/>
        <a:lstStyle/>
        <a:p>
          <a:r>
            <a:rPr lang="en-GB" dirty="0" smtClean="0"/>
            <a:t>Visual Tree</a:t>
          </a:r>
          <a:endParaRPr lang="en-GB" dirty="0"/>
        </a:p>
      </dgm:t>
    </dgm:pt>
    <dgm:pt modelId="{63DA4D9E-E4E2-4126-AA6D-1DECDDAC36D1}" type="parTrans" cxnId="{2E55095C-64BA-47DF-B913-F004BD812AA4}">
      <dgm:prSet/>
      <dgm:spPr/>
      <dgm:t>
        <a:bodyPr/>
        <a:lstStyle/>
        <a:p>
          <a:endParaRPr lang="en-US"/>
        </a:p>
      </dgm:t>
    </dgm:pt>
    <dgm:pt modelId="{4F9F648F-B335-461B-A76A-346D899FBF3E}" type="sibTrans" cxnId="{2E55095C-64BA-47DF-B913-F004BD812AA4}">
      <dgm:prSet/>
      <dgm:spPr/>
      <dgm:t>
        <a:bodyPr/>
        <a:lstStyle/>
        <a:p>
          <a:endParaRPr lang="en-US"/>
        </a:p>
      </dgm:t>
    </dgm:pt>
    <dgm:pt modelId="{94A6C5F5-6103-47CB-951D-11B0C7218B38}" type="pres">
      <dgm:prSet presAssocID="{2F0EDC8F-61D7-4A1D-AE51-2FB44CE96894}" presName="Name0" presStyleCnt="0">
        <dgm:presLayoutVars>
          <dgm:dir/>
          <dgm:resizeHandles val="exact"/>
        </dgm:presLayoutVars>
      </dgm:prSet>
      <dgm:spPr/>
    </dgm:pt>
    <dgm:pt modelId="{DFC7C959-4C3F-4C30-9066-60D4F435A44E}" type="pres">
      <dgm:prSet presAssocID="{27C00585-049E-427E-9576-756C31DCE494}" presName="node" presStyleLbl="node1" presStyleIdx="0" presStyleCnt="6">
        <dgm:presLayoutVars>
          <dgm:bulletEnabled val="1"/>
        </dgm:presLayoutVars>
      </dgm:prSet>
      <dgm:spPr/>
      <dgm:t>
        <a:bodyPr/>
        <a:lstStyle/>
        <a:p>
          <a:endParaRPr lang="en-US"/>
        </a:p>
      </dgm:t>
    </dgm:pt>
    <dgm:pt modelId="{649F58AA-BA31-4154-819D-95061BB43BFE}" type="pres">
      <dgm:prSet presAssocID="{64FC3C47-4121-447A-A9C8-32041D9A387D}" presName="sibTrans" presStyleLbl="sibTrans2D1" presStyleIdx="0" presStyleCnt="5"/>
      <dgm:spPr/>
      <dgm:t>
        <a:bodyPr/>
        <a:lstStyle/>
        <a:p>
          <a:endParaRPr lang="en-US"/>
        </a:p>
      </dgm:t>
    </dgm:pt>
    <dgm:pt modelId="{0FEB79EA-1F1C-4F56-BB72-3DC0A79BCB6F}" type="pres">
      <dgm:prSet presAssocID="{64FC3C47-4121-447A-A9C8-32041D9A387D}" presName="connectorText" presStyleLbl="sibTrans2D1" presStyleIdx="0" presStyleCnt="5"/>
      <dgm:spPr/>
      <dgm:t>
        <a:bodyPr/>
        <a:lstStyle/>
        <a:p>
          <a:endParaRPr lang="en-US"/>
        </a:p>
      </dgm:t>
    </dgm:pt>
    <dgm:pt modelId="{71CD28BF-F4E7-41E5-915E-F4A1C2C136B0}" type="pres">
      <dgm:prSet presAssocID="{54667608-94AC-4EEF-AA44-05F33C124AC3}" presName="node" presStyleLbl="node1" presStyleIdx="1" presStyleCnt="6">
        <dgm:presLayoutVars>
          <dgm:bulletEnabled val="1"/>
        </dgm:presLayoutVars>
      </dgm:prSet>
      <dgm:spPr/>
      <dgm:t>
        <a:bodyPr/>
        <a:lstStyle/>
        <a:p>
          <a:endParaRPr lang="en-GB"/>
        </a:p>
      </dgm:t>
    </dgm:pt>
    <dgm:pt modelId="{C84906A7-847A-47AC-9389-EF447A86751C}" type="pres">
      <dgm:prSet presAssocID="{7F34C0B0-B080-4B59-AC7A-5A59957B77D8}" presName="sibTrans" presStyleLbl="sibTrans2D1" presStyleIdx="1" presStyleCnt="5"/>
      <dgm:spPr/>
      <dgm:t>
        <a:bodyPr/>
        <a:lstStyle/>
        <a:p>
          <a:endParaRPr lang="en-US"/>
        </a:p>
      </dgm:t>
    </dgm:pt>
    <dgm:pt modelId="{98F731EA-9E2E-40FC-AF36-680FC6AAA8BA}" type="pres">
      <dgm:prSet presAssocID="{7F34C0B0-B080-4B59-AC7A-5A59957B77D8}" presName="connectorText" presStyleLbl="sibTrans2D1" presStyleIdx="1" presStyleCnt="5"/>
      <dgm:spPr/>
      <dgm:t>
        <a:bodyPr/>
        <a:lstStyle/>
        <a:p>
          <a:endParaRPr lang="en-US"/>
        </a:p>
      </dgm:t>
    </dgm:pt>
    <dgm:pt modelId="{DF255602-334E-4CA5-B681-EB5A11A3C00A}" type="pres">
      <dgm:prSet presAssocID="{6E73ECAC-8F03-4F16-A7B5-50B6FC5A26E9}" presName="node" presStyleLbl="node1" presStyleIdx="2" presStyleCnt="6">
        <dgm:presLayoutVars>
          <dgm:bulletEnabled val="1"/>
        </dgm:presLayoutVars>
      </dgm:prSet>
      <dgm:spPr/>
      <dgm:t>
        <a:bodyPr/>
        <a:lstStyle/>
        <a:p>
          <a:endParaRPr lang="en-US"/>
        </a:p>
      </dgm:t>
    </dgm:pt>
    <dgm:pt modelId="{8B1F0917-19B5-43E6-BFB8-07ADEE53E76F}" type="pres">
      <dgm:prSet presAssocID="{7E8C9B6F-6838-43D8-B788-2CA25EFB34C8}" presName="sibTrans" presStyleLbl="sibTrans2D1" presStyleIdx="2" presStyleCnt="5"/>
      <dgm:spPr/>
      <dgm:t>
        <a:bodyPr/>
        <a:lstStyle/>
        <a:p>
          <a:endParaRPr lang="en-US"/>
        </a:p>
      </dgm:t>
    </dgm:pt>
    <dgm:pt modelId="{FFF37511-4AAA-49A5-984C-CF343B213CEA}" type="pres">
      <dgm:prSet presAssocID="{7E8C9B6F-6838-43D8-B788-2CA25EFB34C8}" presName="connectorText" presStyleLbl="sibTrans2D1" presStyleIdx="2" presStyleCnt="5"/>
      <dgm:spPr/>
      <dgm:t>
        <a:bodyPr/>
        <a:lstStyle/>
        <a:p>
          <a:endParaRPr lang="en-US"/>
        </a:p>
      </dgm:t>
    </dgm:pt>
    <dgm:pt modelId="{E6CB76E4-47F2-4F85-A93C-6D57C93773EF}" type="pres">
      <dgm:prSet presAssocID="{8A24B58D-2278-4523-BBF6-D30F837C4825}" presName="node" presStyleLbl="node1" presStyleIdx="3" presStyleCnt="6">
        <dgm:presLayoutVars>
          <dgm:bulletEnabled val="1"/>
        </dgm:presLayoutVars>
      </dgm:prSet>
      <dgm:spPr/>
      <dgm:t>
        <a:bodyPr/>
        <a:lstStyle/>
        <a:p>
          <a:endParaRPr lang="en-US"/>
        </a:p>
      </dgm:t>
    </dgm:pt>
    <dgm:pt modelId="{CC19C4DE-631B-45A0-8140-D99985454E43}" type="pres">
      <dgm:prSet presAssocID="{1E09D04E-F03C-466B-A1BF-6A94D18BAE7A}" presName="sibTrans" presStyleLbl="sibTrans2D1" presStyleIdx="3" presStyleCnt="5"/>
      <dgm:spPr/>
      <dgm:t>
        <a:bodyPr/>
        <a:lstStyle/>
        <a:p>
          <a:endParaRPr lang="en-US"/>
        </a:p>
      </dgm:t>
    </dgm:pt>
    <dgm:pt modelId="{85BBA8E3-A713-4D1F-BC6B-BE1696BF2A31}" type="pres">
      <dgm:prSet presAssocID="{1E09D04E-F03C-466B-A1BF-6A94D18BAE7A}" presName="connectorText" presStyleLbl="sibTrans2D1" presStyleIdx="3" presStyleCnt="5"/>
      <dgm:spPr/>
      <dgm:t>
        <a:bodyPr/>
        <a:lstStyle/>
        <a:p>
          <a:endParaRPr lang="en-US"/>
        </a:p>
      </dgm:t>
    </dgm:pt>
    <dgm:pt modelId="{58FA53A5-A76D-45FC-B398-143959A4AF61}" type="pres">
      <dgm:prSet presAssocID="{D4A9A338-CEF2-4540-8FF2-1BAB208C91C9}" presName="node" presStyleLbl="node1" presStyleIdx="4" presStyleCnt="6">
        <dgm:presLayoutVars>
          <dgm:bulletEnabled val="1"/>
        </dgm:presLayoutVars>
      </dgm:prSet>
      <dgm:spPr/>
      <dgm:t>
        <a:bodyPr/>
        <a:lstStyle/>
        <a:p>
          <a:endParaRPr lang="en-US"/>
        </a:p>
      </dgm:t>
    </dgm:pt>
    <dgm:pt modelId="{7BA2FBD9-1D5C-449E-92B4-A2F219F82E40}" type="pres">
      <dgm:prSet presAssocID="{AAED72F4-B613-4E61-9A5C-54CE7FFCC6B4}" presName="sibTrans" presStyleLbl="sibTrans2D1" presStyleIdx="4" presStyleCnt="5"/>
      <dgm:spPr/>
      <dgm:t>
        <a:bodyPr/>
        <a:lstStyle/>
        <a:p>
          <a:endParaRPr lang="en-US"/>
        </a:p>
      </dgm:t>
    </dgm:pt>
    <dgm:pt modelId="{E62DE8BC-4C3B-4CD5-BC85-9CCB790051E2}" type="pres">
      <dgm:prSet presAssocID="{AAED72F4-B613-4E61-9A5C-54CE7FFCC6B4}" presName="connectorText" presStyleLbl="sibTrans2D1" presStyleIdx="4" presStyleCnt="5"/>
      <dgm:spPr/>
      <dgm:t>
        <a:bodyPr/>
        <a:lstStyle/>
        <a:p>
          <a:endParaRPr lang="en-US"/>
        </a:p>
      </dgm:t>
    </dgm:pt>
    <dgm:pt modelId="{C0A688E0-46D1-43DC-AEDE-52446075FEBA}" type="pres">
      <dgm:prSet presAssocID="{4D31F7EC-F4B0-4F3E-BE76-B591C325BAEF}" presName="node" presStyleLbl="node1" presStyleIdx="5" presStyleCnt="6">
        <dgm:presLayoutVars>
          <dgm:bulletEnabled val="1"/>
        </dgm:presLayoutVars>
      </dgm:prSet>
      <dgm:spPr/>
      <dgm:t>
        <a:bodyPr/>
        <a:lstStyle/>
        <a:p>
          <a:endParaRPr lang="en-US"/>
        </a:p>
      </dgm:t>
    </dgm:pt>
  </dgm:ptLst>
  <dgm:cxnLst>
    <dgm:cxn modelId="{BF45A1C6-0608-9E46-A6E7-EAC6B8CFC5FD}" type="presOf" srcId="{1E09D04E-F03C-466B-A1BF-6A94D18BAE7A}" destId="{85BBA8E3-A713-4D1F-BC6B-BE1696BF2A31}" srcOrd="1" destOrd="0" presId="urn:microsoft.com/office/officeart/2005/8/layout/process1"/>
    <dgm:cxn modelId="{24F5A5C6-9E81-6842-9F8D-172DDCCBBEAF}" type="presOf" srcId="{2F0EDC8F-61D7-4A1D-AE51-2FB44CE96894}" destId="{94A6C5F5-6103-47CB-951D-11B0C7218B38}" srcOrd="0" destOrd="0" presId="urn:microsoft.com/office/officeart/2005/8/layout/process1"/>
    <dgm:cxn modelId="{D6412394-23FB-4598-812E-DC754953C1E9}" srcId="{2F0EDC8F-61D7-4A1D-AE51-2FB44CE96894}" destId="{54667608-94AC-4EEF-AA44-05F33C124AC3}" srcOrd="1" destOrd="0" parTransId="{F4E526AB-75DB-4E6C-8FAE-2ACA43BF5186}" sibTransId="{7F34C0B0-B080-4B59-AC7A-5A59957B77D8}"/>
    <dgm:cxn modelId="{CDF759BC-FC49-1B45-B32A-6C4F6557F288}" type="presOf" srcId="{64FC3C47-4121-447A-A9C8-32041D9A387D}" destId="{649F58AA-BA31-4154-819D-95061BB43BFE}" srcOrd="0" destOrd="0" presId="urn:microsoft.com/office/officeart/2005/8/layout/process1"/>
    <dgm:cxn modelId="{2E55095C-64BA-47DF-B913-F004BD812AA4}" srcId="{2F0EDC8F-61D7-4A1D-AE51-2FB44CE96894}" destId="{4D31F7EC-F4B0-4F3E-BE76-B591C325BAEF}" srcOrd="5" destOrd="0" parTransId="{63DA4D9E-E4E2-4126-AA6D-1DECDDAC36D1}" sibTransId="{4F9F648F-B335-461B-A76A-346D899FBF3E}"/>
    <dgm:cxn modelId="{8C52C370-F56B-3942-8577-8A0FF83D6C1D}" type="presOf" srcId="{7E8C9B6F-6838-43D8-B788-2CA25EFB34C8}" destId="{8B1F0917-19B5-43E6-BFB8-07ADEE53E76F}" srcOrd="0" destOrd="0" presId="urn:microsoft.com/office/officeart/2005/8/layout/process1"/>
    <dgm:cxn modelId="{46DDD8F5-2F12-1F45-A7FF-786D6D67589F}" type="presOf" srcId="{8A24B58D-2278-4523-BBF6-D30F837C4825}" destId="{E6CB76E4-47F2-4F85-A93C-6D57C93773EF}" srcOrd="0" destOrd="0" presId="urn:microsoft.com/office/officeart/2005/8/layout/process1"/>
    <dgm:cxn modelId="{EF2A53C6-80FF-804F-87D6-9CBFCDDEF58A}" type="presOf" srcId="{4D31F7EC-F4B0-4F3E-BE76-B591C325BAEF}" destId="{C0A688E0-46D1-43DC-AEDE-52446075FEBA}" srcOrd="0" destOrd="0" presId="urn:microsoft.com/office/officeart/2005/8/layout/process1"/>
    <dgm:cxn modelId="{D6159AE1-0100-2B4C-A6C0-6B857E694CFC}" type="presOf" srcId="{64FC3C47-4121-447A-A9C8-32041D9A387D}" destId="{0FEB79EA-1F1C-4F56-BB72-3DC0A79BCB6F}" srcOrd="1" destOrd="0" presId="urn:microsoft.com/office/officeart/2005/8/layout/process1"/>
    <dgm:cxn modelId="{EF704C7C-A364-9041-9499-D9809967253A}" type="presOf" srcId="{AAED72F4-B613-4E61-9A5C-54CE7FFCC6B4}" destId="{E62DE8BC-4C3B-4CD5-BC85-9CCB790051E2}" srcOrd="1" destOrd="0" presId="urn:microsoft.com/office/officeart/2005/8/layout/process1"/>
    <dgm:cxn modelId="{CEC03560-3E5E-3C4F-9E4B-E1BDBB0D2862}" type="presOf" srcId="{AAED72F4-B613-4E61-9A5C-54CE7FFCC6B4}" destId="{7BA2FBD9-1D5C-449E-92B4-A2F219F82E40}" srcOrd="0" destOrd="0" presId="urn:microsoft.com/office/officeart/2005/8/layout/process1"/>
    <dgm:cxn modelId="{AC7937F6-1888-4E9F-B584-BF0E4B8DFC8A}" srcId="{2F0EDC8F-61D7-4A1D-AE51-2FB44CE96894}" destId="{27C00585-049E-427E-9576-756C31DCE494}" srcOrd="0" destOrd="0" parTransId="{89F23B81-7C2F-41D4-8B13-464ED94164B1}" sibTransId="{64FC3C47-4121-447A-A9C8-32041D9A387D}"/>
    <dgm:cxn modelId="{5E489838-8150-594A-BC35-10392E1BDBA1}" type="presOf" srcId="{7F34C0B0-B080-4B59-AC7A-5A59957B77D8}" destId="{C84906A7-847A-47AC-9389-EF447A86751C}" srcOrd="0" destOrd="0" presId="urn:microsoft.com/office/officeart/2005/8/layout/process1"/>
    <dgm:cxn modelId="{4D19B985-74FD-5542-9EE7-719418ABA47E}" type="presOf" srcId="{6E73ECAC-8F03-4F16-A7B5-50B6FC5A26E9}" destId="{DF255602-334E-4CA5-B681-EB5A11A3C00A}" srcOrd="0" destOrd="0" presId="urn:microsoft.com/office/officeart/2005/8/layout/process1"/>
    <dgm:cxn modelId="{84634459-BBEC-234E-96DC-5BC9C05E47E1}" type="presOf" srcId="{7E8C9B6F-6838-43D8-B788-2CA25EFB34C8}" destId="{FFF37511-4AAA-49A5-984C-CF343B213CEA}" srcOrd="1" destOrd="0" presId="urn:microsoft.com/office/officeart/2005/8/layout/process1"/>
    <dgm:cxn modelId="{B2AFC110-4FC9-4244-9ED4-B3DFB972C107}" type="presOf" srcId="{54667608-94AC-4EEF-AA44-05F33C124AC3}" destId="{71CD28BF-F4E7-41E5-915E-F4A1C2C136B0}" srcOrd="0" destOrd="0" presId="urn:microsoft.com/office/officeart/2005/8/layout/process1"/>
    <dgm:cxn modelId="{3F2DABDB-B920-5342-A344-F56061D9C179}" type="presOf" srcId="{D4A9A338-CEF2-4540-8FF2-1BAB208C91C9}" destId="{58FA53A5-A76D-45FC-B398-143959A4AF61}" srcOrd="0" destOrd="0" presId="urn:microsoft.com/office/officeart/2005/8/layout/process1"/>
    <dgm:cxn modelId="{2D164CC2-DA13-40C1-9ED7-59BE3C85DE17}" srcId="{2F0EDC8F-61D7-4A1D-AE51-2FB44CE96894}" destId="{D4A9A338-CEF2-4540-8FF2-1BAB208C91C9}" srcOrd="4" destOrd="0" parTransId="{CBA8F0A2-E8AB-4822-867D-F3A5336C809E}" sibTransId="{AAED72F4-B613-4E61-9A5C-54CE7FFCC6B4}"/>
    <dgm:cxn modelId="{D019E26D-A55C-3546-A595-D0F1EFAD4497}" type="presOf" srcId="{1E09D04E-F03C-466B-A1BF-6A94D18BAE7A}" destId="{CC19C4DE-631B-45A0-8140-D99985454E43}" srcOrd="0" destOrd="0" presId="urn:microsoft.com/office/officeart/2005/8/layout/process1"/>
    <dgm:cxn modelId="{D356890D-FEEA-4159-9820-C66E37F4D72C}" srcId="{2F0EDC8F-61D7-4A1D-AE51-2FB44CE96894}" destId="{6E73ECAC-8F03-4F16-A7B5-50B6FC5A26E9}" srcOrd="2" destOrd="0" parTransId="{9198F47B-8D36-4183-8F3D-929DE2FA1C8C}" sibTransId="{7E8C9B6F-6838-43D8-B788-2CA25EFB34C8}"/>
    <dgm:cxn modelId="{0DF0F68C-68E6-5648-9B73-2326BA30F22F}" type="presOf" srcId="{7F34C0B0-B080-4B59-AC7A-5A59957B77D8}" destId="{98F731EA-9E2E-40FC-AF36-680FC6AAA8BA}" srcOrd="1" destOrd="0" presId="urn:microsoft.com/office/officeart/2005/8/layout/process1"/>
    <dgm:cxn modelId="{AADF7BBE-ACB2-6944-9981-8BA64A812D8A}" type="presOf" srcId="{27C00585-049E-427E-9576-756C31DCE494}" destId="{DFC7C959-4C3F-4C30-9066-60D4F435A44E}" srcOrd="0" destOrd="0" presId="urn:microsoft.com/office/officeart/2005/8/layout/process1"/>
    <dgm:cxn modelId="{ADBF99C1-8549-4715-A9D4-64037DFF121F}" srcId="{2F0EDC8F-61D7-4A1D-AE51-2FB44CE96894}" destId="{8A24B58D-2278-4523-BBF6-D30F837C4825}" srcOrd="3" destOrd="0" parTransId="{BA1C3203-7021-4BE7-97F2-83665E622E15}" sibTransId="{1E09D04E-F03C-466B-A1BF-6A94D18BAE7A}"/>
    <dgm:cxn modelId="{FE130208-01EB-D24A-BD53-7C6ECD6AA7C7}" type="presParOf" srcId="{94A6C5F5-6103-47CB-951D-11B0C7218B38}" destId="{DFC7C959-4C3F-4C30-9066-60D4F435A44E}" srcOrd="0" destOrd="0" presId="urn:microsoft.com/office/officeart/2005/8/layout/process1"/>
    <dgm:cxn modelId="{B9330BE6-594B-4344-8889-611AD5BC3013}" type="presParOf" srcId="{94A6C5F5-6103-47CB-951D-11B0C7218B38}" destId="{649F58AA-BA31-4154-819D-95061BB43BFE}" srcOrd="1" destOrd="0" presId="urn:microsoft.com/office/officeart/2005/8/layout/process1"/>
    <dgm:cxn modelId="{7F454596-9EA8-4948-9D5B-1F6F057AA99C}" type="presParOf" srcId="{649F58AA-BA31-4154-819D-95061BB43BFE}" destId="{0FEB79EA-1F1C-4F56-BB72-3DC0A79BCB6F}" srcOrd="0" destOrd="0" presId="urn:microsoft.com/office/officeart/2005/8/layout/process1"/>
    <dgm:cxn modelId="{9F179943-E023-ED4F-8976-46B791C2870E}" type="presParOf" srcId="{94A6C5F5-6103-47CB-951D-11B0C7218B38}" destId="{71CD28BF-F4E7-41E5-915E-F4A1C2C136B0}" srcOrd="2" destOrd="0" presId="urn:microsoft.com/office/officeart/2005/8/layout/process1"/>
    <dgm:cxn modelId="{56F9E934-7581-BE4E-A43B-265AD7B98DFC}" type="presParOf" srcId="{94A6C5F5-6103-47CB-951D-11B0C7218B38}" destId="{C84906A7-847A-47AC-9389-EF447A86751C}" srcOrd="3" destOrd="0" presId="urn:microsoft.com/office/officeart/2005/8/layout/process1"/>
    <dgm:cxn modelId="{E668A204-010B-5C4F-8ABA-2DB2ED98F3A3}" type="presParOf" srcId="{C84906A7-847A-47AC-9389-EF447A86751C}" destId="{98F731EA-9E2E-40FC-AF36-680FC6AAA8BA}" srcOrd="0" destOrd="0" presId="urn:microsoft.com/office/officeart/2005/8/layout/process1"/>
    <dgm:cxn modelId="{C0AE1EB8-6168-8349-8FE3-ED806BACC609}" type="presParOf" srcId="{94A6C5F5-6103-47CB-951D-11B0C7218B38}" destId="{DF255602-334E-4CA5-B681-EB5A11A3C00A}" srcOrd="4" destOrd="0" presId="urn:microsoft.com/office/officeart/2005/8/layout/process1"/>
    <dgm:cxn modelId="{3CBC9619-ACC0-4946-92FD-63A984C7B85F}" type="presParOf" srcId="{94A6C5F5-6103-47CB-951D-11B0C7218B38}" destId="{8B1F0917-19B5-43E6-BFB8-07ADEE53E76F}" srcOrd="5" destOrd="0" presId="urn:microsoft.com/office/officeart/2005/8/layout/process1"/>
    <dgm:cxn modelId="{A95541D6-69FB-524F-86CC-C40984A22890}" type="presParOf" srcId="{8B1F0917-19B5-43E6-BFB8-07ADEE53E76F}" destId="{FFF37511-4AAA-49A5-984C-CF343B213CEA}" srcOrd="0" destOrd="0" presId="urn:microsoft.com/office/officeart/2005/8/layout/process1"/>
    <dgm:cxn modelId="{CB602B97-DF4A-144D-A22B-B44A641C323B}" type="presParOf" srcId="{94A6C5F5-6103-47CB-951D-11B0C7218B38}" destId="{E6CB76E4-47F2-4F85-A93C-6D57C93773EF}" srcOrd="6" destOrd="0" presId="urn:microsoft.com/office/officeart/2005/8/layout/process1"/>
    <dgm:cxn modelId="{E1CB7B5A-2117-2047-9227-2CF89FAA13BC}" type="presParOf" srcId="{94A6C5F5-6103-47CB-951D-11B0C7218B38}" destId="{CC19C4DE-631B-45A0-8140-D99985454E43}" srcOrd="7" destOrd="0" presId="urn:microsoft.com/office/officeart/2005/8/layout/process1"/>
    <dgm:cxn modelId="{F44EB05E-7B51-AD41-B9AD-1D8FD15E6C30}" type="presParOf" srcId="{CC19C4DE-631B-45A0-8140-D99985454E43}" destId="{85BBA8E3-A713-4D1F-BC6B-BE1696BF2A31}" srcOrd="0" destOrd="0" presId="urn:microsoft.com/office/officeart/2005/8/layout/process1"/>
    <dgm:cxn modelId="{522DE1DA-2E49-554D-9DB1-F71305A8C9E9}" type="presParOf" srcId="{94A6C5F5-6103-47CB-951D-11B0C7218B38}" destId="{58FA53A5-A76D-45FC-B398-143959A4AF61}" srcOrd="8" destOrd="0" presId="urn:microsoft.com/office/officeart/2005/8/layout/process1"/>
    <dgm:cxn modelId="{F690E7A6-DC82-6142-ADB2-3C4EC849690F}" type="presParOf" srcId="{94A6C5F5-6103-47CB-951D-11B0C7218B38}" destId="{7BA2FBD9-1D5C-449E-92B4-A2F219F82E40}" srcOrd="9" destOrd="0" presId="urn:microsoft.com/office/officeart/2005/8/layout/process1"/>
    <dgm:cxn modelId="{C05E2834-0BD1-4249-8DFC-F8C9CD574EB1}" type="presParOf" srcId="{7BA2FBD9-1D5C-449E-92B4-A2F219F82E40}" destId="{E62DE8BC-4C3B-4CD5-BC85-9CCB790051E2}" srcOrd="0" destOrd="0" presId="urn:microsoft.com/office/officeart/2005/8/layout/process1"/>
    <dgm:cxn modelId="{B042682F-6833-344D-922E-486FD3A510F7}" type="presParOf" srcId="{94A6C5F5-6103-47CB-951D-11B0C7218B38}" destId="{C0A688E0-46D1-43DC-AEDE-52446075FEBA}"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0EDC8F-61D7-4A1D-AE51-2FB44CE96894}" type="doc">
      <dgm:prSet loTypeId="urn:microsoft.com/office/officeart/2005/8/layout/process1" loCatId="process" qsTypeId="urn:microsoft.com/office/officeart/2005/8/quickstyle/simple1" qsCatId="simple" csTypeId="urn:microsoft.com/office/officeart/2005/8/colors/accent1_2" csCatId="accent1" phldr="1"/>
      <dgm:spPr/>
    </dgm:pt>
    <dgm:pt modelId="{27C00585-049E-427E-9576-756C31DCE494}">
      <dgm:prSet phldrT="[Text]"/>
      <dgm:spPr/>
      <dgm:t>
        <a:bodyPr/>
        <a:lstStyle/>
        <a:p>
          <a:r>
            <a:rPr lang="en-GB" dirty="0" smtClean="0"/>
            <a:t>HTML</a:t>
          </a:r>
          <a:endParaRPr lang="en-GB" dirty="0"/>
        </a:p>
      </dgm:t>
    </dgm:pt>
    <dgm:pt modelId="{89F23B81-7C2F-41D4-8B13-464ED94164B1}" type="parTrans" cxnId="{AC7937F6-1888-4E9F-B584-BF0E4B8DFC8A}">
      <dgm:prSet/>
      <dgm:spPr/>
      <dgm:t>
        <a:bodyPr/>
        <a:lstStyle/>
        <a:p>
          <a:endParaRPr lang="en-GB"/>
        </a:p>
      </dgm:t>
    </dgm:pt>
    <dgm:pt modelId="{64FC3C47-4121-447A-A9C8-32041D9A387D}" type="sibTrans" cxnId="{AC7937F6-1888-4E9F-B584-BF0E4B8DFC8A}">
      <dgm:prSet/>
      <dgm:spPr/>
      <dgm:t>
        <a:bodyPr/>
        <a:lstStyle/>
        <a:p>
          <a:endParaRPr lang="en-GB"/>
        </a:p>
      </dgm:t>
    </dgm:pt>
    <dgm:pt modelId="{54667608-94AC-4EEF-AA44-05F33C124AC3}">
      <dgm:prSet phldrT="[Text]"/>
      <dgm:spPr/>
      <dgm:t>
        <a:bodyPr/>
        <a:lstStyle/>
        <a:p>
          <a:r>
            <a:rPr lang="en-GB" dirty="0" smtClean="0"/>
            <a:t>Parse5</a:t>
          </a:r>
        </a:p>
      </dgm:t>
    </dgm:pt>
    <dgm:pt modelId="{F4E526AB-75DB-4E6C-8FAE-2ACA43BF5186}" type="parTrans" cxnId="{D6412394-23FB-4598-812E-DC754953C1E9}">
      <dgm:prSet/>
      <dgm:spPr/>
      <dgm:t>
        <a:bodyPr/>
        <a:lstStyle/>
        <a:p>
          <a:endParaRPr lang="en-GB"/>
        </a:p>
      </dgm:t>
    </dgm:pt>
    <dgm:pt modelId="{7F34C0B0-B080-4B59-AC7A-5A59957B77D8}" type="sibTrans" cxnId="{D6412394-23FB-4598-812E-DC754953C1E9}">
      <dgm:prSet/>
      <dgm:spPr/>
      <dgm:t>
        <a:bodyPr/>
        <a:lstStyle/>
        <a:p>
          <a:endParaRPr lang="en-GB"/>
        </a:p>
      </dgm:t>
    </dgm:pt>
    <dgm:pt modelId="{6E73ECAC-8F03-4F16-A7B5-50B6FC5A26E9}">
      <dgm:prSet phldrT="[Text]"/>
      <dgm:spPr/>
      <dgm:t>
        <a:bodyPr/>
        <a:lstStyle/>
        <a:p>
          <a:r>
            <a:rPr lang="en-GB" dirty="0" smtClean="0"/>
            <a:t>Compiler</a:t>
          </a:r>
          <a:endParaRPr lang="en-GB" dirty="0"/>
        </a:p>
      </dgm:t>
    </dgm:pt>
    <dgm:pt modelId="{9198F47B-8D36-4183-8F3D-929DE2FA1C8C}" type="parTrans" cxnId="{D356890D-FEEA-4159-9820-C66E37F4D72C}">
      <dgm:prSet/>
      <dgm:spPr/>
      <dgm:t>
        <a:bodyPr/>
        <a:lstStyle/>
        <a:p>
          <a:endParaRPr lang="en-GB"/>
        </a:p>
      </dgm:t>
    </dgm:pt>
    <dgm:pt modelId="{7E8C9B6F-6838-43D8-B788-2CA25EFB34C8}" type="sibTrans" cxnId="{D356890D-FEEA-4159-9820-C66E37F4D72C}">
      <dgm:prSet/>
      <dgm:spPr/>
      <dgm:t>
        <a:bodyPr/>
        <a:lstStyle/>
        <a:p>
          <a:endParaRPr lang="en-GB"/>
        </a:p>
      </dgm:t>
    </dgm:pt>
    <dgm:pt modelId="{8A24B58D-2278-4523-BBF6-D30F837C4825}">
      <dgm:prSet phldrT="[Text]"/>
      <dgm:spPr/>
      <dgm:t>
        <a:bodyPr/>
        <a:lstStyle/>
        <a:p>
          <a:r>
            <a:rPr lang="en-GB" dirty="0" smtClean="0"/>
            <a:t>Proto</a:t>
          </a:r>
        </a:p>
        <a:p>
          <a:r>
            <a:rPr lang="en-GB" dirty="0" smtClean="0"/>
            <a:t>Views</a:t>
          </a:r>
          <a:endParaRPr lang="en-GB" dirty="0"/>
        </a:p>
      </dgm:t>
    </dgm:pt>
    <dgm:pt modelId="{BA1C3203-7021-4BE7-97F2-83665E622E15}" type="parTrans" cxnId="{ADBF99C1-8549-4715-A9D4-64037DFF121F}">
      <dgm:prSet/>
      <dgm:spPr/>
      <dgm:t>
        <a:bodyPr/>
        <a:lstStyle/>
        <a:p>
          <a:endParaRPr lang="en-US"/>
        </a:p>
      </dgm:t>
    </dgm:pt>
    <dgm:pt modelId="{1E09D04E-F03C-466B-A1BF-6A94D18BAE7A}" type="sibTrans" cxnId="{ADBF99C1-8549-4715-A9D4-64037DFF121F}">
      <dgm:prSet/>
      <dgm:spPr/>
      <dgm:t>
        <a:bodyPr/>
        <a:lstStyle/>
        <a:p>
          <a:endParaRPr lang="en-GB"/>
        </a:p>
      </dgm:t>
    </dgm:pt>
    <dgm:pt modelId="{D4A9A338-CEF2-4540-8FF2-1BAB208C91C9}">
      <dgm:prSet phldrT="[Text]"/>
      <dgm:spPr>
        <a:solidFill>
          <a:schemeClr val="accent5">
            <a:lumMod val="75000"/>
          </a:schemeClr>
        </a:solidFill>
      </dgm:spPr>
      <dgm:t>
        <a:bodyPr/>
        <a:lstStyle/>
        <a:p>
          <a:r>
            <a:rPr lang="en-GB" dirty="0" smtClean="0"/>
            <a:t>NativeScript Renderer</a:t>
          </a:r>
        </a:p>
      </dgm:t>
    </dgm:pt>
    <dgm:pt modelId="{CBA8F0A2-E8AB-4822-867D-F3A5336C809E}" type="parTrans" cxnId="{2D164CC2-DA13-40C1-9ED7-59BE3C85DE17}">
      <dgm:prSet/>
      <dgm:spPr/>
      <dgm:t>
        <a:bodyPr/>
        <a:lstStyle/>
        <a:p>
          <a:endParaRPr lang="en-US"/>
        </a:p>
      </dgm:t>
    </dgm:pt>
    <dgm:pt modelId="{AAED72F4-B613-4E61-9A5C-54CE7FFCC6B4}" type="sibTrans" cxnId="{2D164CC2-DA13-40C1-9ED7-59BE3C85DE17}">
      <dgm:prSet/>
      <dgm:spPr>
        <a:solidFill>
          <a:schemeClr val="accent5"/>
        </a:solidFill>
      </dgm:spPr>
      <dgm:t>
        <a:bodyPr/>
        <a:lstStyle/>
        <a:p>
          <a:endParaRPr lang="en-GB"/>
        </a:p>
      </dgm:t>
    </dgm:pt>
    <dgm:pt modelId="{4D31F7EC-F4B0-4F3E-BE76-B591C325BAEF}">
      <dgm:prSet phldrT="[Text]"/>
      <dgm:spPr>
        <a:solidFill>
          <a:schemeClr val="accent5">
            <a:lumMod val="75000"/>
          </a:schemeClr>
        </a:solidFill>
      </dgm:spPr>
      <dgm:t>
        <a:bodyPr/>
        <a:lstStyle/>
        <a:p>
          <a:r>
            <a:rPr lang="en-GB" dirty="0" smtClean="0"/>
            <a:t>Native</a:t>
          </a:r>
        </a:p>
        <a:p>
          <a:r>
            <a:rPr lang="en-GB" dirty="0" smtClean="0"/>
            <a:t>Visual Tree</a:t>
          </a:r>
          <a:endParaRPr lang="en-GB" dirty="0"/>
        </a:p>
      </dgm:t>
    </dgm:pt>
    <dgm:pt modelId="{63DA4D9E-E4E2-4126-AA6D-1DECDDAC36D1}" type="parTrans" cxnId="{2E55095C-64BA-47DF-B913-F004BD812AA4}">
      <dgm:prSet/>
      <dgm:spPr/>
      <dgm:t>
        <a:bodyPr/>
        <a:lstStyle/>
        <a:p>
          <a:endParaRPr lang="en-US"/>
        </a:p>
      </dgm:t>
    </dgm:pt>
    <dgm:pt modelId="{4F9F648F-B335-461B-A76A-346D899FBF3E}" type="sibTrans" cxnId="{2E55095C-64BA-47DF-B913-F004BD812AA4}">
      <dgm:prSet/>
      <dgm:spPr/>
      <dgm:t>
        <a:bodyPr/>
        <a:lstStyle/>
        <a:p>
          <a:endParaRPr lang="en-US"/>
        </a:p>
      </dgm:t>
    </dgm:pt>
    <dgm:pt modelId="{94A6C5F5-6103-47CB-951D-11B0C7218B38}" type="pres">
      <dgm:prSet presAssocID="{2F0EDC8F-61D7-4A1D-AE51-2FB44CE96894}" presName="Name0" presStyleCnt="0">
        <dgm:presLayoutVars>
          <dgm:dir/>
          <dgm:resizeHandles val="exact"/>
        </dgm:presLayoutVars>
      </dgm:prSet>
      <dgm:spPr/>
    </dgm:pt>
    <dgm:pt modelId="{DFC7C959-4C3F-4C30-9066-60D4F435A44E}" type="pres">
      <dgm:prSet presAssocID="{27C00585-049E-427E-9576-756C31DCE494}" presName="node" presStyleLbl="node1" presStyleIdx="0" presStyleCnt="6">
        <dgm:presLayoutVars>
          <dgm:bulletEnabled val="1"/>
        </dgm:presLayoutVars>
      </dgm:prSet>
      <dgm:spPr/>
      <dgm:t>
        <a:bodyPr/>
        <a:lstStyle/>
        <a:p>
          <a:endParaRPr lang="en-US"/>
        </a:p>
      </dgm:t>
    </dgm:pt>
    <dgm:pt modelId="{649F58AA-BA31-4154-819D-95061BB43BFE}" type="pres">
      <dgm:prSet presAssocID="{64FC3C47-4121-447A-A9C8-32041D9A387D}" presName="sibTrans" presStyleLbl="sibTrans2D1" presStyleIdx="0" presStyleCnt="5" custLinFactNeighborX="26529" custLinFactNeighborY="18220"/>
      <dgm:spPr/>
      <dgm:t>
        <a:bodyPr/>
        <a:lstStyle/>
        <a:p>
          <a:endParaRPr lang="en-US"/>
        </a:p>
      </dgm:t>
    </dgm:pt>
    <dgm:pt modelId="{0FEB79EA-1F1C-4F56-BB72-3DC0A79BCB6F}" type="pres">
      <dgm:prSet presAssocID="{64FC3C47-4121-447A-A9C8-32041D9A387D}" presName="connectorText" presStyleLbl="sibTrans2D1" presStyleIdx="0" presStyleCnt="5"/>
      <dgm:spPr/>
      <dgm:t>
        <a:bodyPr/>
        <a:lstStyle/>
        <a:p>
          <a:endParaRPr lang="en-US"/>
        </a:p>
      </dgm:t>
    </dgm:pt>
    <dgm:pt modelId="{71CD28BF-F4E7-41E5-915E-F4A1C2C136B0}" type="pres">
      <dgm:prSet presAssocID="{54667608-94AC-4EEF-AA44-05F33C124AC3}" presName="node" presStyleLbl="node1" presStyleIdx="1" presStyleCnt="6">
        <dgm:presLayoutVars>
          <dgm:bulletEnabled val="1"/>
        </dgm:presLayoutVars>
      </dgm:prSet>
      <dgm:spPr/>
      <dgm:t>
        <a:bodyPr/>
        <a:lstStyle/>
        <a:p>
          <a:endParaRPr lang="en-GB"/>
        </a:p>
      </dgm:t>
    </dgm:pt>
    <dgm:pt modelId="{C84906A7-847A-47AC-9389-EF447A86751C}" type="pres">
      <dgm:prSet presAssocID="{7F34C0B0-B080-4B59-AC7A-5A59957B77D8}" presName="sibTrans" presStyleLbl="sibTrans2D1" presStyleIdx="1" presStyleCnt="5" custLinFactNeighborX="21315" custLinFactNeighborY="18220"/>
      <dgm:spPr/>
      <dgm:t>
        <a:bodyPr/>
        <a:lstStyle/>
        <a:p>
          <a:endParaRPr lang="en-US"/>
        </a:p>
      </dgm:t>
    </dgm:pt>
    <dgm:pt modelId="{98F731EA-9E2E-40FC-AF36-680FC6AAA8BA}" type="pres">
      <dgm:prSet presAssocID="{7F34C0B0-B080-4B59-AC7A-5A59957B77D8}" presName="connectorText" presStyleLbl="sibTrans2D1" presStyleIdx="1" presStyleCnt="5"/>
      <dgm:spPr/>
      <dgm:t>
        <a:bodyPr/>
        <a:lstStyle/>
        <a:p>
          <a:endParaRPr lang="en-US"/>
        </a:p>
      </dgm:t>
    </dgm:pt>
    <dgm:pt modelId="{DF255602-334E-4CA5-B681-EB5A11A3C00A}" type="pres">
      <dgm:prSet presAssocID="{6E73ECAC-8F03-4F16-A7B5-50B6FC5A26E9}" presName="node" presStyleLbl="node1" presStyleIdx="2" presStyleCnt="6">
        <dgm:presLayoutVars>
          <dgm:bulletEnabled val="1"/>
        </dgm:presLayoutVars>
      </dgm:prSet>
      <dgm:spPr/>
      <dgm:t>
        <a:bodyPr/>
        <a:lstStyle/>
        <a:p>
          <a:endParaRPr lang="en-US"/>
        </a:p>
      </dgm:t>
    </dgm:pt>
    <dgm:pt modelId="{8B1F0917-19B5-43E6-BFB8-07ADEE53E76F}" type="pres">
      <dgm:prSet presAssocID="{7E8C9B6F-6838-43D8-B788-2CA25EFB34C8}" presName="sibTrans" presStyleLbl="sibTrans2D1" presStyleIdx="2" presStyleCnt="5" custLinFactNeighborX="21315" custLinFactNeighborY="18220"/>
      <dgm:spPr/>
      <dgm:t>
        <a:bodyPr/>
        <a:lstStyle/>
        <a:p>
          <a:endParaRPr lang="en-US"/>
        </a:p>
      </dgm:t>
    </dgm:pt>
    <dgm:pt modelId="{FFF37511-4AAA-49A5-984C-CF343B213CEA}" type="pres">
      <dgm:prSet presAssocID="{7E8C9B6F-6838-43D8-B788-2CA25EFB34C8}" presName="connectorText" presStyleLbl="sibTrans2D1" presStyleIdx="2" presStyleCnt="5"/>
      <dgm:spPr/>
      <dgm:t>
        <a:bodyPr/>
        <a:lstStyle/>
        <a:p>
          <a:endParaRPr lang="en-US"/>
        </a:p>
      </dgm:t>
    </dgm:pt>
    <dgm:pt modelId="{E6CB76E4-47F2-4F85-A93C-6D57C93773EF}" type="pres">
      <dgm:prSet presAssocID="{8A24B58D-2278-4523-BBF6-D30F837C4825}" presName="node" presStyleLbl="node1" presStyleIdx="3" presStyleCnt="6">
        <dgm:presLayoutVars>
          <dgm:bulletEnabled val="1"/>
        </dgm:presLayoutVars>
      </dgm:prSet>
      <dgm:spPr/>
      <dgm:t>
        <a:bodyPr/>
        <a:lstStyle/>
        <a:p>
          <a:endParaRPr lang="en-US"/>
        </a:p>
      </dgm:t>
    </dgm:pt>
    <dgm:pt modelId="{CC19C4DE-631B-45A0-8140-D99985454E43}" type="pres">
      <dgm:prSet presAssocID="{1E09D04E-F03C-466B-A1BF-6A94D18BAE7A}" presName="sibTrans" presStyleLbl="sibTrans2D1" presStyleIdx="3" presStyleCnt="5" custLinFactNeighborX="21315" custLinFactNeighborY="18220"/>
      <dgm:spPr/>
      <dgm:t>
        <a:bodyPr/>
        <a:lstStyle/>
        <a:p>
          <a:endParaRPr lang="en-US"/>
        </a:p>
      </dgm:t>
    </dgm:pt>
    <dgm:pt modelId="{85BBA8E3-A713-4D1F-BC6B-BE1696BF2A31}" type="pres">
      <dgm:prSet presAssocID="{1E09D04E-F03C-466B-A1BF-6A94D18BAE7A}" presName="connectorText" presStyleLbl="sibTrans2D1" presStyleIdx="3" presStyleCnt="5"/>
      <dgm:spPr/>
      <dgm:t>
        <a:bodyPr/>
        <a:lstStyle/>
        <a:p>
          <a:endParaRPr lang="en-US"/>
        </a:p>
      </dgm:t>
    </dgm:pt>
    <dgm:pt modelId="{58FA53A5-A76D-45FC-B398-143959A4AF61}" type="pres">
      <dgm:prSet presAssocID="{D4A9A338-CEF2-4540-8FF2-1BAB208C91C9}" presName="node" presStyleLbl="node1" presStyleIdx="4" presStyleCnt="6">
        <dgm:presLayoutVars>
          <dgm:bulletEnabled val="1"/>
        </dgm:presLayoutVars>
      </dgm:prSet>
      <dgm:spPr/>
      <dgm:t>
        <a:bodyPr/>
        <a:lstStyle/>
        <a:p>
          <a:endParaRPr lang="en-US"/>
        </a:p>
      </dgm:t>
    </dgm:pt>
    <dgm:pt modelId="{7BA2FBD9-1D5C-449E-92B4-A2F219F82E40}" type="pres">
      <dgm:prSet presAssocID="{AAED72F4-B613-4E61-9A5C-54CE7FFCC6B4}" presName="sibTrans" presStyleLbl="sibTrans2D1" presStyleIdx="4" presStyleCnt="5" custLinFactNeighborX="21315" custLinFactNeighborY="18220"/>
      <dgm:spPr/>
      <dgm:t>
        <a:bodyPr/>
        <a:lstStyle/>
        <a:p>
          <a:endParaRPr lang="en-US"/>
        </a:p>
      </dgm:t>
    </dgm:pt>
    <dgm:pt modelId="{E62DE8BC-4C3B-4CD5-BC85-9CCB790051E2}" type="pres">
      <dgm:prSet presAssocID="{AAED72F4-B613-4E61-9A5C-54CE7FFCC6B4}" presName="connectorText" presStyleLbl="sibTrans2D1" presStyleIdx="4" presStyleCnt="5"/>
      <dgm:spPr/>
      <dgm:t>
        <a:bodyPr/>
        <a:lstStyle/>
        <a:p>
          <a:endParaRPr lang="en-US"/>
        </a:p>
      </dgm:t>
    </dgm:pt>
    <dgm:pt modelId="{C0A688E0-46D1-43DC-AEDE-52446075FEBA}" type="pres">
      <dgm:prSet presAssocID="{4D31F7EC-F4B0-4F3E-BE76-B591C325BAEF}" presName="node" presStyleLbl="node1" presStyleIdx="5" presStyleCnt="6">
        <dgm:presLayoutVars>
          <dgm:bulletEnabled val="1"/>
        </dgm:presLayoutVars>
      </dgm:prSet>
      <dgm:spPr/>
      <dgm:t>
        <a:bodyPr/>
        <a:lstStyle/>
        <a:p>
          <a:endParaRPr lang="en-US"/>
        </a:p>
      </dgm:t>
    </dgm:pt>
  </dgm:ptLst>
  <dgm:cxnLst>
    <dgm:cxn modelId="{99C87538-0949-AE49-A57E-3DAC2EF4BA87}" type="presOf" srcId="{64FC3C47-4121-447A-A9C8-32041D9A387D}" destId="{649F58AA-BA31-4154-819D-95061BB43BFE}" srcOrd="0" destOrd="0" presId="urn:microsoft.com/office/officeart/2005/8/layout/process1"/>
    <dgm:cxn modelId="{BF5E67C6-4ED3-624C-9C05-2B44C577D4F0}" type="presOf" srcId="{6E73ECAC-8F03-4F16-A7B5-50B6FC5A26E9}" destId="{DF255602-334E-4CA5-B681-EB5A11A3C00A}" srcOrd="0" destOrd="0" presId="urn:microsoft.com/office/officeart/2005/8/layout/process1"/>
    <dgm:cxn modelId="{D6412394-23FB-4598-812E-DC754953C1E9}" srcId="{2F0EDC8F-61D7-4A1D-AE51-2FB44CE96894}" destId="{54667608-94AC-4EEF-AA44-05F33C124AC3}" srcOrd="1" destOrd="0" parTransId="{F4E526AB-75DB-4E6C-8FAE-2ACA43BF5186}" sibTransId="{7F34C0B0-B080-4B59-AC7A-5A59957B77D8}"/>
    <dgm:cxn modelId="{2E55095C-64BA-47DF-B913-F004BD812AA4}" srcId="{2F0EDC8F-61D7-4A1D-AE51-2FB44CE96894}" destId="{4D31F7EC-F4B0-4F3E-BE76-B591C325BAEF}" srcOrd="5" destOrd="0" parTransId="{63DA4D9E-E4E2-4126-AA6D-1DECDDAC36D1}" sibTransId="{4F9F648F-B335-461B-A76A-346D899FBF3E}"/>
    <dgm:cxn modelId="{EC822C58-3CB1-2A4C-B33C-9273BE884264}" type="presOf" srcId="{AAED72F4-B613-4E61-9A5C-54CE7FFCC6B4}" destId="{E62DE8BC-4C3B-4CD5-BC85-9CCB790051E2}" srcOrd="1" destOrd="0" presId="urn:microsoft.com/office/officeart/2005/8/layout/process1"/>
    <dgm:cxn modelId="{B931F493-125E-DE4D-8163-30934B5FBD3E}" type="presOf" srcId="{64FC3C47-4121-447A-A9C8-32041D9A387D}" destId="{0FEB79EA-1F1C-4F56-BB72-3DC0A79BCB6F}" srcOrd="1" destOrd="0" presId="urn:microsoft.com/office/officeart/2005/8/layout/process1"/>
    <dgm:cxn modelId="{6C42E3A0-F75D-D94A-A5B4-B865B81438E8}" type="presOf" srcId="{1E09D04E-F03C-466B-A1BF-6A94D18BAE7A}" destId="{CC19C4DE-631B-45A0-8140-D99985454E43}" srcOrd="0" destOrd="0" presId="urn:microsoft.com/office/officeart/2005/8/layout/process1"/>
    <dgm:cxn modelId="{E54B1BB1-DBC5-544E-94FC-0071D81EFF60}" type="presOf" srcId="{7E8C9B6F-6838-43D8-B788-2CA25EFB34C8}" destId="{FFF37511-4AAA-49A5-984C-CF343B213CEA}" srcOrd="1" destOrd="0" presId="urn:microsoft.com/office/officeart/2005/8/layout/process1"/>
    <dgm:cxn modelId="{BFD1D536-E715-5D42-8BC6-0D1B5A264FDA}" type="presOf" srcId="{D4A9A338-CEF2-4540-8FF2-1BAB208C91C9}" destId="{58FA53A5-A76D-45FC-B398-143959A4AF61}" srcOrd="0" destOrd="0" presId="urn:microsoft.com/office/officeart/2005/8/layout/process1"/>
    <dgm:cxn modelId="{B8E42CEC-B6D7-DE40-B4BC-EE074852ED49}" type="presOf" srcId="{AAED72F4-B613-4E61-9A5C-54CE7FFCC6B4}" destId="{7BA2FBD9-1D5C-449E-92B4-A2F219F82E40}" srcOrd="0" destOrd="0" presId="urn:microsoft.com/office/officeart/2005/8/layout/process1"/>
    <dgm:cxn modelId="{AC7937F6-1888-4E9F-B584-BF0E4B8DFC8A}" srcId="{2F0EDC8F-61D7-4A1D-AE51-2FB44CE96894}" destId="{27C00585-049E-427E-9576-756C31DCE494}" srcOrd="0" destOrd="0" parTransId="{89F23B81-7C2F-41D4-8B13-464ED94164B1}" sibTransId="{64FC3C47-4121-447A-A9C8-32041D9A387D}"/>
    <dgm:cxn modelId="{1406D7C6-AFC5-7848-82FC-52A4E6018A40}" type="presOf" srcId="{27C00585-049E-427E-9576-756C31DCE494}" destId="{DFC7C959-4C3F-4C30-9066-60D4F435A44E}" srcOrd="0" destOrd="0" presId="urn:microsoft.com/office/officeart/2005/8/layout/process1"/>
    <dgm:cxn modelId="{7C8BBF14-93D1-5B47-BE7E-9D3BEACC8BFE}" type="presOf" srcId="{2F0EDC8F-61D7-4A1D-AE51-2FB44CE96894}" destId="{94A6C5F5-6103-47CB-951D-11B0C7218B38}" srcOrd="0" destOrd="0" presId="urn:microsoft.com/office/officeart/2005/8/layout/process1"/>
    <dgm:cxn modelId="{17987EEB-3256-5242-8FB7-8834B283631C}" type="presOf" srcId="{7E8C9B6F-6838-43D8-B788-2CA25EFB34C8}" destId="{8B1F0917-19B5-43E6-BFB8-07ADEE53E76F}" srcOrd="0" destOrd="0" presId="urn:microsoft.com/office/officeart/2005/8/layout/process1"/>
    <dgm:cxn modelId="{290CE115-7FF6-B04C-8911-697FE7A00600}" type="presOf" srcId="{8A24B58D-2278-4523-BBF6-D30F837C4825}" destId="{E6CB76E4-47F2-4F85-A93C-6D57C93773EF}" srcOrd="0" destOrd="0" presId="urn:microsoft.com/office/officeart/2005/8/layout/process1"/>
    <dgm:cxn modelId="{A6F17264-FF39-6D4B-AA16-0C2C10BEA85E}" type="presOf" srcId="{7F34C0B0-B080-4B59-AC7A-5A59957B77D8}" destId="{C84906A7-847A-47AC-9389-EF447A86751C}" srcOrd="0" destOrd="0" presId="urn:microsoft.com/office/officeart/2005/8/layout/process1"/>
    <dgm:cxn modelId="{2D164CC2-DA13-40C1-9ED7-59BE3C85DE17}" srcId="{2F0EDC8F-61D7-4A1D-AE51-2FB44CE96894}" destId="{D4A9A338-CEF2-4540-8FF2-1BAB208C91C9}" srcOrd="4" destOrd="0" parTransId="{CBA8F0A2-E8AB-4822-867D-F3A5336C809E}" sibTransId="{AAED72F4-B613-4E61-9A5C-54CE7FFCC6B4}"/>
    <dgm:cxn modelId="{D356890D-FEEA-4159-9820-C66E37F4D72C}" srcId="{2F0EDC8F-61D7-4A1D-AE51-2FB44CE96894}" destId="{6E73ECAC-8F03-4F16-A7B5-50B6FC5A26E9}" srcOrd="2" destOrd="0" parTransId="{9198F47B-8D36-4183-8F3D-929DE2FA1C8C}" sibTransId="{7E8C9B6F-6838-43D8-B788-2CA25EFB34C8}"/>
    <dgm:cxn modelId="{F6669FE9-D611-6143-8360-603C6D4B7D89}" type="presOf" srcId="{54667608-94AC-4EEF-AA44-05F33C124AC3}" destId="{71CD28BF-F4E7-41E5-915E-F4A1C2C136B0}" srcOrd="0" destOrd="0" presId="urn:microsoft.com/office/officeart/2005/8/layout/process1"/>
    <dgm:cxn modelId="{709D995A-4C9A-C943-9A02-FC8BA2F41617}" type="presOf" srcId="{1E09D04E-F03C-466B-A1BF-6A94D18BAE7A}" destId="{85BBA8E3-A713-4D1F-BC6B-BE1696BF2A31}" srcOrd="1" destOrd="0" presId="urn:microsoft.com/office/officeart/2005/8/layout/process1"/>
    <dgm:cxn modelId="{9B8BB07B-93CD-CD4D-8284-B1A1D82C0E18}" type="presOf" srcId="{7F34C0B0-B080-4B59-AC7A-5A59957B77D8}" destId="{98F731EA-9E2E-40FC-AF36-680FC6AAA8BA}" srcOrd="1" destOrd="0" presId="urn:microsoft.com/office/officeart/2005/8/layout/process1"/>
    <dgm:cxn modelId="{337898B8-2A1E-494C-ABA7-7405A3128D49}" type="presOf" srcId="{4D31F7EC-F4B0-4F3E-BE76-B591C325BAEF}" destId="{C0A688E0-46D1-43DC-AEDE-52446075FEBA}" srcOrd="0" destOrd="0" presId="urn:microsoft.com/office/officeart/2005/8/layout/process1"/>
    <dgm:cxn modelId="{ADBF99C1-8549-4715-A9D4-64037DFF121F}" srcId="{2F0EDC8F-61D7-4A1D-AE51-2FB44CE96894}" destId="{8A24B58D-2278-4523-BBF6-D30F837C4825}" srcOrd="3" destOrd="0" parTransId="{BA1C3203-7021-4BE7-97F2-83665E622E15}" sibTransId="{1E09D04E-F03C-466B-A1BF-6A94D18BAE7A}"/>
    <dgm:cxn modelId="{58507E7A-1F50-E449-AF46-FF6651C3AECB}" type="presParOf" srcId="{94A6C5F5-6103-47CB-951D-11B0C7218B38}" destId="{DFC7C959-4C3F-4C30-9066-60D4F435A44E}" srcOrd="0" destOrd="0" presId="urn:microsoft.com/office/officeart/2005/8/layout/process1"/>
    <dgm:cxn modelId="{99501882-C30C-3546-B4A4-F937F643B03A}" type="presParOf" srcId="{94A6C5F5-6103-47CB-951D-11B0C7218B38}" destId="{649F58AA-BA31-4154-819D-95061BB43BFE}" srcOrd="1" destOrd="0" presId="urn:microsoft.com/office/officeart/2005/8/layout/process1"/>
    <dgm:cxn modelId="{EB748702-C627-2F47-A71F-E9511EFE5EDD}" type="presParOf" srcId="{649F58AA-BA31-4154-819D-95061BB43BFE}" destId="{0FEB79EA-1F1C-4F56-BB72-3DC0A79BCB6F}" srcOrd="0" destOrd="0" presId="urn:microsoft.com/office/officeart/2005/8/layout/process1"/>
    <dgm:cxn modelId="{1B81F166-5116-4D4D-B120-6AB16936A105}" type="presParOf" srcId="{94A6C5F5-6103-47CB-951D-11B0C7218B38}" destId="{71CD28BF-F4E7-41E5-915E-F4A1C2C136B0}" srcOrd="2" destOrd="0" presId="urn:microsoft.com/office/officeart/2005/8/layout/process1"/>
    <dgm:cxn modelId="{A0B4FCCE-F754-EC4A-A1FC-46F57A89D211}" type="presParOf" srcId="{94A6C5F5-6103-47CB-951D-11B0C7218B38}" destId="{C84906A7-847A-47AC-9389-EF447A86751C}" srcOrd="3" destOrd="0" presId="urn:microsoft.com/office/officeart/2005/8/layout/process1"/>
    <dgm:cxn modelId="{21AF05D2-082E-B241-9A8B-B79396AAB847}" type="presParOf" srcId="{C84906A7-847A-47AC-9389-EF447A86751C}" destId="{98F731EA-9E2E-40FC-AF36-680FC6AAA8BA}" srcOrd="0" destOrd="0" presId="urn:microsoft.com/office/officeart/2005/8/layout/process1"/>
    <dgm:cxn modelId="{282093A5-AFC4-224E-B156-89908F6E4051}" type="presParOf" srcId="{94A6C5F5-6103-47CB-951D-11B0C7218B38}" destId="{DF255602-334E-4CA5-B681-EB5A11A3C00A}" srcOrd="4" destOrd="0" presId="urn:microsoft.com/office/officeart/2005/8/layout/process1"/>
    <dgm:cxn modelId="{F260244C-A066-C845-8A10-F1E7026AEA84}" type="presParOf" srcId="{94A6C5F5-6103-47CB-951D-11B0C7218B38}" destId="{8B1F0917-19B5-43E6-BFB8-07ADEE53E76F}" srcOrd="5" destOrd="0" presId="urn:microsoft.com/office/officeart/2005/8/layout/process1"/>
    <dgm:cxn modelId="{0B9AA2BC-DB4A-C649-8CC2-BD158BBA6D2D}" type="presParOf" srcId="{8B1F0917-19B5-43E6-BFB8-07ADEE53E76F}" destId="{FFF37511-4AAA-49A5-984C-CF343B213CEA}" srcOrd="0" destOrd="0" presId="urn:microsoft.com/office/officeart/2005/8/layout/process1"/>
    <dgm:cxn modelId="{D104F3EF-B61A-5D4B-ABCC-D854FAF67B41}" type="presParOf" srcId="{94A6C5F5-6103-47CB-951D-11B0C7218B38}" destId="{E6CB76E4-47F2-4F85-A93C-6D57C93773EF}" srcOrd="6" destOrd="0" presId="urn:microsoft.com/office/officeart/2005/8/layout/process1"/>
    <dgm:cxn modelId="{D1F87E84-0FAC-024E-B2B8-A968E347AD4E}" type="presParOf" srcId="{94A6C5F5-6103-47CB-951D-11B0C7218B38}" destId="{CC19C4DE-631B-45A0-8140-D99985454E43}" srcOrd="7" destOrd="0" presId="urn:microsoft.com/office/officeart/2005/8/layout/process1"/>
    <dgm:cxn modelId="{FD2C1730-D795-0048-BFF0-7B33AB7D5E52}" type="presParOf" srcId="{CC19C4DE-631B-45A0-8140-D99985454E43}" destId="{85BBA8E3-A713-4D1F-BC6B-BE1696BF2A31}" srcOrd="0" destOrd="0" presId="urn:microsoft.com/office/officeart/2005/8/layout/process1"/>
    <dgm:cxn modelId="{5BD8C1CA-4CB7-E64C-90D7-98BCBD2A76CB}" type="presParOf" srcId="{94A6C5F5-6103-47CB-951D-11B0C7218B38}" destId="{58FA53A5-A76D-45FC-B398-143959A4AF61}" srcOrd="8" destOrd="0" presId="urn:microsoft.com/office/officeart/2005/8/layout/process1"/>
    <dgm:cxn modelId="{38E307E8-3B48-C441-810F-36F48478FB00}" type="presParOf" srcId="{94A6C5F5-6103-47CB-951D-11B0C7218B38}" destId="{7BA2FBD9-1D5C-449E-92B4-A2F219F82E40}" srcOrd="9" destOrd="0" presId="urn:microsoft.com/office/officeart/2005/8/layout/process1"/>
    <dgm:cxn modelId="{06E69AAC-6165-144B-9845-434576C54B18}" type="presParOf" srcId="{7BA2FBD9-1D5C-449E-92B4-A2F219F82E40}" destId="{E62DE8BC-4C3B-4CD5-BC85-9CCB790051E2}" srcOrd="0" destOrd="0" presId="urn:microsoft.com/office/officeart/2005/8/layout/process1"/>
    <dgm:cxn modelId="{2BD69C53-8FBB-AD4A-BBE9-5AF39B5F8863}" type="presParOf" srcId="{94A6C5F5-6103-47CB-951D-11B0C7218B38}" destId="{C0A688E0-46D1-43DC-AEDE-52446075FEBA}"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7C959-4C3F-4C30-9066-60D4F435A44E}">
      <dsp:nvSpPr>
        <dsp:cNvPr id="0" name=""/>
        <dsp:cNvSpPr/>
      </dsp:nvSpPr>
      <dsp:spPr>
        <a:xfrm>
          <a:off x="0"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err="1" smtClean="0"/>
            <a:t>Markup</a:t>
          </a:r>
          <a:endParaRPr lang="en-GB" sz="1600" kern="1200" dirty="0"/>
        </a:p>
      </dsp:txBody>
      <dsp:txXfrm>
        <a:off x="18522" y="1734322"/>
        <a:ext cx="1016955" cy="595355"/>
      </dsp:txXfrm>
    </dsp:sp>
    <dsp:sp modelId="{649F58AA-BA31-4154-819D-95061BB43BFE}">
      <dsp:nvSpPr>
        <dsp:cNvPr id="0" name=""/>
        <dsp:cNvSpPr/>
      </dsp:nvSpPr>
      <dsp:spPr>
        <a:xfrm>
          <a:off x="1159399"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159399" y="1953582"/>
        <a:ext cx="156413" cy="156835"/>
      </dsp:txXfrm>
    </dsp:sp>
    <dsp:sp modelId="{71CD28BF-F4E7-41E5-915E-F4A1C2C136B0}">
      <dsp:nvSpPr>
        <dsp:cNvPr id="0" name=""/>
        <dsp:cNvSpPr/>
      </dsp:nvSpPr>
      <dsp:spPr>
        <a:xfrm>
          <a:off x="1475599"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Dom Adapter</a:t>
          </a:r>
          <a:endParaRPr lang="en-GB" sz="1600" kern="1200" dirty="0"/>
        </a:p>
      </dsp:txBody>
      <dsp:txXfrm>
        <a:off x="1494121" y="1734322"/>
        <a:ext cx="1016955" cy="595355"/>
      </dsp:txXfrm>
    </dsp:sp>
    <dsp:sp modelId="{C84906A7-847A-47AC-9389-EF447A86751C}">
      <dsp:nvSpPr>
        <dsp:cNvPr id="0" name=""/>
        <dsp:cNvSpPr/>
      </dsp:nvSpPr>
      <dsp:spPr>
        <a:xfrm>
          <a:off x="2634999"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34999" y="1953582"/>
        <a:ext cx="156413" cy="156835"/>
      </dsp:txXfrm>
    </dsp:sp>
    <dsp:sp modelId="{DF255602-334E-4CA5-B681-EB5A11A3C00A}">
      <dsp:nvSpPr>
        <dsp:cNvPr id="0" name=""/>
        <dsp:cNvSpPr/>
      </dsp:nvSpPr>
      <dsp:spPr>
        <a:xfrm>
          <a:off x="29511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Compiler</a:t>
          </a:r>
          <a:endParaRPr lang="en-GB" sz="1600" kern="1200" dirty="0"/>
        </a:p>
      </dsp:txBody>
      <dsp:txXfrm>
        <a:off x="2969720" y="1734322"/>
        <a:ext cx="1016955" cy="595355"/>
      </dsp:txXfrm>
    </dsp:sp>
    <dsp:sp modelId="{8B1F0917-19B5-43E6-BFB8-07ADEE53E76F}">
      <dsp:nvSpPr>
        <dsp:cNvPr id="0" name=""/>
        <dsp:cNvSpPr/>
      </dsp:nvSpPr>
      <dsp:spPr>
        <a:xfrm>
          <a:off x="4110598"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4110598" y="1953582"/>
        <a:ext cx="156413" cy="156835"/>
      </dsp:txXfrm>
    </dsp:sp>
    <dsp:sp modelId="{E6CB76E4-47F2-4F85-A93C-6D57C93773EF}">
      <dsp:nvSpPr>
        <dsp:cNvPr id="0" name=""/>
        <dsp:cNvSpPr/>
      </dsp:nvSpPr>
      <dsp:spPr>
        <a:xfrm>
          <a:off x="44267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Proto Views</a:t>
          </a:r>
          <a:endParaRPr lang="en-GB" sz="1600" kern="1200" dirty="0"/>
        </a:p>
      </dsp:txBody>
      <dsp:txXfrm>
        <a:off x="4445320" y="1734322"/>
        <a:ext cx="1016955" cy="595355"/>
      </dsp:txXfrm>
    </dsp:sp>
    <dsp:sp modelId="{CC19C4DE-631B-45A0-8140-D99985454E43}">
      <dsp:nvSpPr>
        <dsp:cNvPr id="0" name=""/>
        <dsp:cNvSpPr/>
      </dsp:nvSpPr>
      <dsp:spPr>
        <a:xfrm>
          <a:off x="5586198" y="1901304"/>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5586198" y="1953582"/>
        <a:ext cx="156413" cy="156835"/>
      </dsp:txXfrm>
    </dsp:sp>
    <dsp:sp modelId="{58FA53A5-A76D-45FC-B398-143959A4AF61}">
      <dsp:nvSpPr>
        <dsp:cNvPr id="0" name=""/>
        <dsp:cNvSpPr/>
      </dsp:nvSpPr>
      <dsp:spPr>
        <a:xfrm>
          <a:off x="59023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Renderer</a:t>
          </a:r>
        </a:p>
      </dsp:txBody>
      <dsp:txXfrm>
        <a:off x="5920919" y="1734322"/>
        <a:ext cx="1016955" cy="595355"/>
      </dsp:txXfrm>
    </dsp:sp>
    <dsp:sp modelId="{7BA2FBD9-1D5C-449E-92B4-A2F219F82E40}">
      <dsp:nvSpPr>
        <dsp:cNvPr id="0" name=""/>
        <dsp:cNvSpPr/>
      </dsp:nvSpPr>
      <dsp:spPr>
        <a:xfrm>
          <a:off x="7061797" y="1901304"/>
          <a:ext cx="223447" cy="26139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7061797" y="1953582"/>
        <a:ext cx="156413" cy="156835"/>
      </dsp:txXfrm>
    </dsp:sp>
    <dsp:sp modelId="{C0A688E0-46D1-43DC-AEDE-52446075FEBA}">
      <dsp:nvSpPr>
        <dsp:cNvPr id="0" name=""/>
        <dsp:cNvSpPr/>
      </dsp:nvSpPr>
      <dsp:spPr>
        <a:xfrm>
          <a:off x="73779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Visual Tree</a:t>
          </a:r>
          <a:endParaRPr lang="en-GB" sz="1600" kern="1200" dirty="0"/>
        </a:p>
      </dsp:txBody>
      <dsp:txXfrm>
        <a:off x="7396519" y="1734322"/>
        <a:ext cx="1016955" cy="595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7C959-4C3F-4C30-9066-60D4F435A44E}">
      <dsp:nvSpPr>
        <dsp:cNvPr id="0" name=""/>
        <dsp:cNvSpPr/>
      </dsp:nvSpPr>
      <dsp:spPr>
        <a:xfrm>
          <a:off x="0"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HTML</a:t>
          </a:r>
          <a:endParaRPr lang="en-GB" sz="1300" kern="1200" dirty="0"/>
        </a:p>
      </dsp:txBody>
      <dsp:txXfrm>
        <a:off x="18522" y="1734322"/>
        <a:ext cx="1016955" cy="595355"/>
      </dsp:txXfrm>
    </dsp:sp>
    <dsp:sp modelId="{649F58AA-BA31-4154-819D-95061BB43BFE}">
      <dsp:nvSpPr>
        <dsp:cNvPr id="0" name=""/>
        <dsp:cNvSpPr/>
      </dsp:nvSpPr>
      <dsp:spPr>
        <a:xfrm>
          <a:off x="1218678"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218678" y="2001207"/>
        <a:ext cx="156413" cy="156835"/>
      </dsp:txXfrm>
    </dsp:sp>
    <dsp:sp modelId="{71CD28BF-F4E7-41E5-915E-F4A1C2C136B0}">
      <dsp:nvSpPr>
        <dsp:cNvPr id="0" name=""/>
        <dsp:cNvSpPr/>
      </dsp:nvSpPr>
      <dsp:spPr>
        <a:xfrm>
          <a:off x="1475599"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Parse5</a:t>
          </a:r>
        </a:p>
      </dsp:txBody>
      <dsp:txXfrm>
        <a:off x="1494121" y="1734322"/>
        <a:ext cx="1016955" cy="595355"/>
      </dsp:txXfrm>
    </dsp:sp>
    <dsp:sp modelId="{C84906A7-847A-47AC-9389-EF447A86751C}">
      <dsp:nvSpPr>
        <dsp:cNvPr id="0" name=""/>
        <dsp:cNvSpPr/>
      </dsp:nvSpPr>
      <dsp:spPr>
        <a:xfrm>
          <a:off x="2682626"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82626" y="2001207"/>
        <a:ext cx="156413" cy="156835"/>
      </dsp:txXfrm>
    </dsp:sp>
    <dsp:sp modelId="{DF255602-334E-4CA5-B681-EB5A11A3C00A}">
      <dsp:nvSpPr>
        <dsp:cNvPr id="0" name=""/>
        <dsp:cNvSpPr/>
      </dsp:nvSpPr>
      <dsp:spPr>
        <a:xfrm>
          <a:off x="29511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Compiler</a:t>
          </a:r>
          <a:endParaRPr lang="en-GB" sz="1300" kern="1200" dirty="0"/>
        </a:p>
      </dsp:txBody>
      <dsp:txXfrm>
        <a:off x="2969720" y="1734322"/>
        <a:ext cx="1016955" cy="595355"/>
      </dsp:txXfrm>
    </dsp:sp>
    <dsp:sp modelId="{8B1F0917-19B5-43E6-BFB8-07ADEE53E76F}">
      <dsp:nvSpPr>
        <dsp:cNvPr id="0" name=""/>
        <dsp:cNvSpPr/>
      </dsp:nvSpPr>
      <dsp:spPr>
        <a:xfrm>
          <a:off x="4158226"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4158226" y="2001207"/>
        <a:ext cx="156413" cy="156835"/>
      </dsp:txXfrm>
    </dsp:sp>
    <dsp:sp modelId="{E6CB76E4-47F2-4F85-A93C-6D57C93773EF}">
      <dsp:nvSpPr>
        <dsp:cNvPr id="0" name=""/>
        <dsp:cNvSpPr/>
      </dsp:nvSpPr>
      <dsp:spPr>
        <a:xfrm>
          <a:off x="4426798" y="1715800"/>
          <a:ext cx="1053999" cy="6323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Proto</a:t>
          </a:r>
        </a:p>
        <a:p>
          <a:pPr lvl="0" algn="ctr" defTabSz="577850">
            <a:lnSpc>
              <a:spcPct val="90000"/>
            </a:lnSpc>
            <a:spcBef>
              <a:spcPct val="0"/>
            </a:spcBef>
            <a:spcAft>
              <a:spcPct val="35000"/>
            </a:spcAft>
          </a:pPr>
          <a:r>
            <a:rPr lang="en-GB" sz="1300" kern="1200" dirty="0" smtClean="0"/>
            <a:t>Views</a:t>
          </a:r>
          <a:endParaRPr lang="en-GB" sz="1300" kern="1200" dirty="0"/>
        </a:p>
      </dsp:txBody>
      <dsp:txXfrm>
        <a:off x="4445320" y="1734322"/>
        <a:ext cx="1016955" cy="595355"/>
      </dsp:txXfrm>
    </dsp:sp>
    <dsp:sp modelId="{CC19C4DE-631B-45A0-8140-D99985454E43}">
      <dsp:nvSpPr>
        <dsp:cNvPr id="0" name=""/>
        <dsp:cNvSpPr/>
      </dsp:nvSpPr>
      <dsp:spPr>
        <a:xfrm>
          <a:off x="5633825" y="1948929"/>
          <a:ext cx="223447" cy="2613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5633825" y="2001207"/>
        <a:ext cx="156413" cy="156835"/>
      </dsp:txXfrm>
    </dsp:sp>
    <dsp:sp modelId="{58FA53A5-A76D-45FC-B398-143959A4AF61}">
      <dsp:nvSpPr>
        <dsp:cNvPr id="0" name=""/>
        <dsp:cNvSpPr/>
      </dsp:nvSpPr>
      <dsp:spPr>
        <a:xfrm>
          <a:off x="59023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NativeScript Renderer</a:t>
          </a:r>
        </a:p>
      </dsp:txBody>
      <dsp:txXfrm>
        <a:off x="5920919" y="1734322"/>
        <a:ext cx="1016955" cy="595355"/>
      </dsp:txXfrm>
    </dsp:sp>
    <dsp:sp modelId="{7BA2FBD9-1D5C-449E-92B4-A2F219F82E40}">
      <dsp:nvSpPr>
        <dsp:cNvPr id="0" name=""/>
        <dsp:cNvSpPr/>
      </dsp:nvSpPr>
      <dsp:spPr>
        <a:xfrm>
          <a:off x="7109425" y="1948929"/>
          <a:ext cx="223447" cy="261391"/>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7109425" y="2001207"/>
        <a:ext cx="156413" cy="156835"/>
      </dsp:txXfrm>
    </dsp:sp>
    <dsp:sp modelId="{C0A688E0-46D1-43DC-AEDE-52446075FEBA}">
      <dsp:nvSpPr>
        <dsp:cNvPr id="0" name=""/>
        <dsp:cNvSpPr/>
      </dsp:nvSpPr>
      <dsp:spPr>
        <a:xfrm>
          <a:off x="7377997" y="1715800"/>
          <a:ext cx="1053999" cy="632399"/>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Native</a:t>
          </a:r>
        </a:p>
        <a:p>
          <a:pPr lvl="0" algn="ctr" defTabSz="577850">
            <a:lnSpc>
              <a:spcPct val="90000"/>
            </a:lnSpc>
            <a:spcBef>
              <a:spcPct val="0"/>
            </a:spcBef>
            <a:spcAft>
              <a:spcPct val="35000"/>
            </a:spcAft>
          </a:pPr>
          <a:r>
            <a:rPr lang="en-GB" sz="1300" kern="1200" dirty="0" smtClean="0"/>
            <a:t>Visual Tree</a:t>
          </a:r>
          <a:endParaRPr lang="en-GB" sz="1300" kern="1200" dirty="0"/>
        </a:p>
      </dsp:txBody>
      <dsp:txXfrm>
        <a:off x="7396519" y="1734322"/>
        <a:ext cx="1016955" cy="5953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9142470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 name="Shape 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28600" marR="0" lvl="0" indent="-228600" algn="l" rtl="0">
              <a:spcBef>
                <a:spcPts val="0"/>
              </a:spcBef>
              <a:buClr>
                <a:schemeClr val="dk1"/>
              </a:buClr>
              <a:buSzPct val="100000"/>
              <a:buFont typeface="Calibri"/>
              <a:buAutoNum type="arabicPeriod"/>
            </a:pPr>
            <a:endParaRPr lang="en" sz="1200" b="0" i="0" u="none" strike="noStrike" cap="none" baseline="0" dirty="0" smtClean="0">
              <a:solidFill>
                <a:schemeClr val="dk1"/>
              </a:solidFill>
              <a:latin typeface="Calibri"/>
              <a:ea typeface="Calibri"/>
              <a:cs typeface="Calibri"/>
              <a:sym typeface="Calibri"/>
            </a:endParaRPr>
          </a:p>
          <a:p>
            <a:pPr marL="228600" marR="0" lvl="0" indent="-228600" algn="l" rtl="0">
              <a:spcBef>
                <a:spcPts val="0"/>
              </a:spcBef>
              <a:buClr>
                <a:schemeClr val="dk1"/>
              </a:buClr>
              <a:buSzPct val="100000"/>
              <a:buFont typeface="Calibri"/>
              <a:buAutoNum type="arabicPeriod"/>
            </a:pPr>
            <a:r>
              <a:rPr lang="en" sz="1200" b="0" i="0" u="none" strike="noStrike" cap="none" baseline="0" dirty="0" smtClean="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N} vs </a:t>
            </a:r>
            <a:r>
              <a:rPr lang="en" sz="1200" b="0" i="0" u="none" strike="noStrike" cap="none" baseline="0" dirty="0" smtClean="0">
                <a:solidFill>
                  <a:schemeClr val="dk1"/>
                </a:solidFill>
                <a:latin typeface="Calibri"/>
                <a:ea typeface="Calibri"/>
                <a:cs typeface="Calibri"/>
                <a:sym typeface="Calibri"/>
              </a:rPr>
              <a:t>PhoneGap and Ionic</a:t>
            </a:r>
            <a:endParaRPr lang="en" sz="1200" b="0" i="0" u="none" strike="noStrike" cap="none" baseline="0" dirty="0">
              <a:solidFill>
                <a:schemeClr val="dk1"/>
              </a:solidFill>
              <a:latin typeface="Calibri"/>
              <a:ea typeface="Calibri"/>
              <a:cs typeface="Calibri"/>
              <a:sym typeface="Calibri"/>
            </a:endParaRPr>
          </a:p>
          <a:p>
            <a:pPr marL="228600" marR="0" lvl="0" indent="-228600" algn="l" rtl="0">
              <a:spcBef>
                <a:spcPts val="0"/>
              </a:spcBef>
              <a:buClr>
                <a:schemeClr val="dk1"/>
              </a:buClr>
              <a:buSzPct val="100000"/>
              <a:buFont typeface="Calibri"/>
              <a:buAutoNum type="arabicPeriod"/>
            </a:pPr>
            <a:r>
              <a:rPr lang="en" sz="1200" b="0" i="0" u="none" strike="noStrike" cap="none" baseline="0" dirty="0">
                <a:solidFill>
                  <a:schemeClr val="dk1"/>
                </a:solidFill>
                <a:latin typeface="Calibri"/>
                <a:ea typeface="Calibri"/>
                <a:cs typeface="Calibri"/>
                <a:sym typeface="Calibri"/>
              </a:rPr>
              <a:t>{N} vs Xamarin</a:t>
            </a:r>
          </a:p>
          <a:p>
            <a:pPr marL="228600" marR="0" lvl="0" indent="-228600" algn="l" rtl="0">
              <a:spcBef>
                <a:spcPts val="0"/>
              </a:spcBef>
              <a:buClr>
                <a:schemeClr val="dk1"/>
              </a:buClr>
              <a:buSzPct val="100000"/>
              <a:buFont typeface="Calibri"/>
              <a:buAutoNum type="arabicPeriod"/>
            </a:pPr>
            <a:r>
              <a:rPr lang="en" sz="1200" b="0" i="0" u="none" strike="noStrike" cap="none" baseline="0" dirty="0">
                <a:solidFill>
                  <a:schemeClr val="dk1"/>
                </a:solidFill>
                <a:latin typeface="Calibri"/>
                <a:ea typeface="Calibri"/>
                <a:cs typeface="Calibri"/>
                <a:sym typeface="Calibri"/>
              </a:rPr>
              <a:t>{N} vs React Native and </a:t>
            </a:r>
            <a:r>
              <a:rPr lang="en" sz="1200" b="0" i="0" u="none" strike="noStrike" cap="none" baseline="0" dirty="0" smtClean="0">
                <a:solidFill>
                  <a:schemeClr val="dk1"/>
                </a:solidFill>
                <a:latin typeface="Calibri"/>
                <a:ea typeface="Calibri"/>
                <a:cs typeface="Calibri"/>
                <a:sym typeface="Calibri"/>
              </a:rPr>
              <a:t>Appcelerator (Titanium) – check it!!!</a:t>
            </a:r>
            <a:endParaRPr lang="en" sz="1200" b="0" i="0" u="none" strike="noStrike" cap="none" baseline="0" dirty="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Npm</a:t>
            </a:r>
            <a:r>
              <a:rPr lang="en-US" dirty="0" smtClean="0"/>
              <a:t>, </a:t>
            </a:r>
            <a:r>
              <a:rPr lang="en-US" dirty="0" err="1" smtClean="0"/>
              <a:t>CocoaPods</a:t>
            </a:r>
            <a:r>
              <a:rPr lang="en-US" dirty="0" smtClean="0"/>
              <a:t>, Android</a:t>
            </a:r>
            <a:r>
              <a:rPr lang="en-US" baseline="0" dirty="0" smtClean="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16</a:t>
            </a:fld>
            <a:endParaRPr lang="en-US"/>
          </a:p>
        </p:txBody>
      </p:sp>
    </p:spTree>
    <p:extLst>
      <p:ext uri="{BB962C8B-B14F-4D97-AF65-F5344CB8AC3E}">
        <p14:creationId xmlns:p14="http://schemas.microsoft.com/office/powerpoint/2010/main" val="28666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Jen</a:t>
            </a:r>
            <a:endParaRPr lang="en-US" dirty="0"/>
          </a:p>
        </p:txBody>
      </p:sp>
    </p:spTree>
    <p:extLst>
      <p:ext uri="{BB962C8B-B14F-4D97-AF65-F5344CB8AC3E}">
        <p14:creationId xmlns:p14="http://schemas.microsoft.com/office/powerpoint/2010/main" val="253187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Npm</a:t>
            </a:r>
            <a:r>
              <a:rPr lang="en-US" dirty="0" smtClean="0"/>
              <a:t>, </a:t>
            </a:r>
            <a:r>
              <a:rPr lang="en-US" dirty="0" err="1" smtClean="0"/>
              <a:t>CocoaPods</a:t>
            </a:r>
            <a:r>
              <a:rPr lang="en-US" dirty="0" smtClean="0"/>
              <a:t>, Android</a:t>
            </a:r>
            <a:r>
              <a:rPr lang="en-US" baseline="0" dirty="0" smtClean="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19</a:t>
            </a:fld>
            <a:endParaRPr lang="en-US"/>
          </a:p>
        </p:txBody>
      </p:sp>
    </p:spTree>
    <p:extLst>
      <p:ext uri="{BB962C8B-B14F-4D97-AF65-F5344CB8AC3E}">
        <p14:creationId xmlns:p14="http://schemas.microsoft.com/office/powerpoint/2010/main" val="151566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This </a:t>
            </a:r>
            <a:r>
              <a:rPr lang="en" sz="1200" b="0" i="0" u="none" strike="noStrike" cap="none" baseline="0" dirty="0">
                <a:solidFill>
                  <a:schemeClr val="dk1"/>
                </a:solidFill>
                <a:latin typeface="Calibri"/>
                <a:ea typeface="Calibri"/>
                <a:cs typeface="Calibri"/>
                <a:sym typeface="Calibri"/>
              </a:rPr>
              <a:t>is going to be like trying to explain a magic trick, so I hope it won’t take the magic out of it.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NativeScript is not just a set of libraries, but more of a Runtime that enables you to call native APIs: for Android, iOS and Windows Universal</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uses a pre-packaged JavaScript Virtual Machine. To be precise: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Android it is – Google’s v8 JavaScript Engine,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iOS and Windows Phone it is – WebKit’s JavaScriptCore</a:t>
            </a: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3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300" b="0" i="0" u="none" strike="noStrike" cap="none" baseline="0" dirty="0" smtClean="0">
                <a:solidFill>
                  <a:schemeClr val="dk1"/>
                </a:solidFill>
                <a:latin typeface="Calibri"/>
                <a:ea typeface="Calibri"/>
                <a:cs typeface="Calibri"/>
                <a:sym typeface="Calibri"/>
              </a:rPr>
              <a:t>var</a:t>
            </a:r>
            <a:r>
              <a:rPr lang="en" sz="1200" b="0" i="0" u="none" strike="noStrike" cap="none" baseline="0" dirty="0" smtClean="0">
                <a:solidFill>
                  <a:schemeClr val="dk1"/>
                </a:solidFill>
                <a:latin typeface="Calibri"/>
                <a:ea typeface="Calibri"/>
                <a:cs typeface="Calibri"/>
                <a:sym typeface="Calibri"/>
              </a:rPr>
              <a:t> </a:t>
            </a:r>
            <a:r>
              <a:rPr lang="en" sz="1200" b="0" i="0" u="none" strike="noStrike" cap="none" baseline="0" dirty="0">
                <a:solidFill>
                  <a:schemeClr val="dk1"/>
                </a:solidFill>
                <a:latin typeface="Calibri"/>
                <a:ea typeface="Calibri"/>
                <a:cs typeface="Calibri"/>
                <a:sym typeface="Calibri"/>
              </a:rPr>
              <a:t>file </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 </a:t>
            </a:r>
            <a:r>
              <a:rPr lang="en" sz="1300" b="0" i="0" u="none" strike="noStrike" cap="none" baseline="0" dirty="0">
                <a:solidFill>
                  <a:schemeClr val="dk1"/>
                </a:solidFill>
                <a:latin typeface="Calibri"/>
                <a:ea typeface="Calibri"/>
                <a:cs typeface="Calibri"/>
                <a:sym typeface="Calibri"/>
              </a:rPr>
              <a:t>new</a:t>
            </a:r>
            <a:r>
              <a:rPr lang="en" sz="1200" b="0" i="0" u="none" strike="noStrike" cap="none" baseline="0" dirty="0">
                <a:solidFill>
                  <a:schemeClr val="dk1"/>
                </a:solidFill>
                <a:latin typeface="Calibri"/>
                <a:ea typeface="Calibri"/>
                <a:cs typeface="Calibri"/>
                <a:sym typeface="Calibri"/>
              </a:rPr>
              <a:t> java</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io</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File</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path</a:t>
            </a:r>
            <a:r>
              <a:rPr lang="en" sz="1300" b="0" i="0" u="none" strike="noStrike" cap="none" baseline="0" dirty="0">
                <a:solidFill>
                  <a:schemeClr val="dk1"/>
                </a:solidFill>
                <a:latin typeface="Calibri"/>
                <a:ea typeface="Calibri"/>
                <a:cs typeface="Calibri"/>
                <a:sym typeface="Calibri"/>
              </a:rPr>
              <a:t>);</a:t>
            </a:r>
          </a:p>
          <a:p>
            <a:pPr marL="0" marR="0" lvl="0" indent="0" algn="l" rtl="0">
              <a:spcBef>
                <a:spcPts val="0"/>
              </a:spcBef>
              <a:buNone/>
            </a:pPr>
            <a:endParaRPr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which calls Android API to create a file object.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JavaScript Virtual Machine or in this case Google’s v8 JavaScript Engine, evaluates the code.</a:t>
            </a:r>
          </a:p>
        </p:txBody>
      </p:sp>
      <p:sp>
        <p:nvSpPr>
          <p:cNvPr id="305" name="Shape 3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smtClean="0">
                <a:solidFill>
                  <a:schemeClr val="dk1"/>
                </a:solidFill>
                <a:latin typeface="Calibri"/>
                <a:ea typeface="Calibri"/>
                <a:cs typeface="Calibri"/>
                <a:sym typeface="Calibri"/>
              </a:rPr>
              <a:t>The </a:t>
            </a:r>
            <a:r>
              <a:rPr lang="en" sz="1200" b="0" i="0" u="none" strike="noStrike" cap="none" baseline="0" dirty="0">
                <a:solidFill>
                  <a:schemeClr val="dk1"/>
                </a:solidFill>
                <a:latin typeface="Calibri"/>
                <a:ea typeface="Calibri"/>
                <a:cs typeface="Calibri"/>
                <a:sym typeface="Calibri"/>
              </a:rPr>
              <a:t>Type Conversion Service converts the path value, from the JavaScript String to the native Java String object.</a:t>
            </a:r>
          </a:p>
        </p:txBody>
      </p:sp>
      <p:sp>
        <p:nvSpPr>
          <p:cNvPr id="312" name="Shape 3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sz="1600" dirty="0" smtClean="0"/>
          </a:p>
          <a:p>
            <a:pPr>
              <a:spcBef>
                <a:spcPts val="0"/>
              </a:spcBef>
              <a:buNone/>
            </a:pPr>
            <a:r>
              <a:rPr lang="en" sz="1600" dirty="0" smtClean="0"/>
              <a:t>For </a:t>
            </a:r>
            <a:r>
              <a:rPr lang="en" sz="1600" dirty="0"/>
              <a:t>the past </a:t>
            </a:r>
            <a:r>
              <a:rPr lang="en" sz="1600" dirty="0" smtClean="0"/>
              <a:t>9 </a:t>
            </a:r>
            <a:r>
              <a:rPr lang="en" sz="1600" dirty="0"/>
              <a:t>months </a:t>
            </a:r>
            <a:r>
              <a:rPr lang="en" sz="1600" dirty="0" smtClean="0"/>
              <a:t>(from May 2105)</a:t>
            </a:r>
            <a:r>
              <a:rPr lang="en" sz="1600" baseline="0" dirty="0" smtClean="0"/>
              <a:t> </a:t>
            </a:r>
            <a:r>
              <a:rPr lang="en" sz="1600" dirty="0" smtClean="0"/>
              <a:t>we’ve </a:t>
            </a:r>
            <a:r>
              <a:rPr lang="en" sz="1600" dirty="0"/>
              <a:t>been working directly with the Angular </a:t>
            </a:r>
            <a:r>
              <a:rPr lang="en" sz="1600" dirty="0" smtClean="0"/>
              <a:t>team to </a:t>
            </a:r>
            <a:r>
              <a:rPr lang="en" sz="1600" dirty="0"/>
              <a:t>bring Angular 2 and NativeScript together</a:t>
            </a:r>
            <a:r>
              <a:rPr lang="en" sz="1600" dirty="0" smtClean="0"/>
              <a:t>…</a:t>
            </a:r>
          </a:p>
          <a:p>
            <a:pPr>
              <a:spcBef>
                <a:spcPts val="0"/>
              </a:spcBef>
              <a:buNone/>
            </a:pPr>
            <a:endParaRPr lang="en"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We are doing this </a:t>
            </a:r>
            <a:r>
              <a:rPr lang="en-US" sz="1600" baseline="0" dirty="0" smtClean="0"/>
              <a:t>to provide the same experience of building mobile apps as it is for web apps.</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And thus allowing Angular 2 developers to reuse their skills.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Metadata </a:t>
            </a:r>
            <a:r>
              <a:rPr lang="en" sz="1200" b="0" i="0" u="none" strike="noStrike" cap="none" baseline="0" dirty="0">
                <a:solidFill>
                  <a:schemeClr val="dk1"/>
                </a:solidFill>
                <a:latin typeface="Calibri"/>
                <a:ea typeface="Calibri"/>
                <a:cs typeface="Calibri"/>
                <a:sym typeface="Calibri"/>
              </a:rPr>
              <a:t>will lookup the Android API and determine the corresponding native method to call</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 and as a result finding the native constructor for the File class.</a:t>
            </a:r>
          </a:p>
        </p:txBody>
      </p:sp>
      <p:sp>
        <p:nvSpPr>
          <p:cNvPr id="319" name="Shape 3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smtClean="0">
                <a:solidFill>
                  <a:schemeClr val="dk1"/>
                </a:solidFill>
                <a:latin typeface="Calibri"/>
                <a:ea typeface="Calibri"/>
                <a:cs typeface="Calibri"/>
                <a:sym typeface="Calibri"/>
              </a:rPr>
              <a:t>The </a:t>
            </a:r>
            <a:r>
              <a:rPr lang="en" sz="1200" b="0" i="0" u="none" strike="noStrike" cap="none" baseline="0" dirty="0">
                <a:solidFill>
                  <a:schemeClr val="dk1"/>
                </a:solidFill>
                <a:latin typeface="Calibri"/>
                <a:ea typeface="Calibri"/>
                <a:cs typeface="Calibri"/>
                <a:sym typeface="Calibri"/>
              </a:rPr>
              <a:t>call dispatcher executes the call with a dual result: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Android Side: we get a new instance of the native File class</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NativeScript Side: we get a custom JavaScript Object serving as a proxy to the native Android’s object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When a method is called on this proxy it is delegated to the underlying native object.</a:t>
            </a:r>
          </a:p>
          <a:p>
            <a:pPr marL="0" marR="0" lvl="0" indent="0" algn="l" rtl="0">
              <a:spcBef>
                <a:spcPts val="0"/>
              </a:spcBef>
              <a:buNone/>
            </a:pPr>
            <a:endParaRPr sz="1300" b="1"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1" i="0" u="none" strike="noStrike" cap="none" baseline="0" dirty="0">
                <a:solidFill>
                  <a:schemeClr val="dk1"/>
                </a:solidFill>
                <a:latin typeface="Calibri"/>
                <a:ea typeface="Calibri"/>
                <a:cs typeface="Calibri"/>
                <a:sym typeface="Calibri"/>
              </a:rPr>
              <a:t>&lt;Before the next slide&gt;</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This is the foundation of the NativeScript framework.</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next logical step was to create a platform agnostic abstraction layer.</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is really great that you can access native APIs straight form JavaScript.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I can hear you think. … this still doesn’t solve the problem of me having to learn all those Platform APIs.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this is just the foundation of the NativeScript framework.</a:t>
            </a:r>
          </a:p>
        </p:txBody>
      </p:sp>
      <p:sp>
        <p:nvSpPr>
          <p:cNvPr id="326" name="Shape 3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don’t have</a:t>
            </a:r>
            <a:r>
              <a:rPr lang="en-GB" sz="1200" kern="1200" baseline="0" dirty="0" smtClean="0">
                <a:solidFill>
                  <a:schemeClr val="tx1"/>
                </a:solidFill>
                <a:effectLst/>
                <a:latin typeface="+mn-lt"/>
                <a:ea typeface="+mn-ea"/>
                <a:cs typeface="+mn-cs"/>
              </a:rPr>
              <a:t> a bunch of people who build the API translations for each platform.</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But instead we have the {N} Metadata generating processes – the way it works, if you point it at Android SDK it will build the representation of everything in there. All functions and types. And the same thing happens for iOS as well.</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Metadata</a:t>
            </a:r>
            <a:r>
              <a:rPr lang="en-US" sz="1200" kern="1200" baseline="0" dirty="0" smtClean="0">
                <a:solidFill>
                  <a:schemeClr val="tx1"/>
                </a:solidFill>
                <a:effectLst/>
                <a:latin typeface="+mn-lt"/>
                <a:ea typeface="+mn-ea"/>
                <a:cs typeface="+mn-cs"/>
              </a:rPr>
              <a:t> gets rebuilt every time</a:t>
            </a:r>
            <a:r>
              <a:rPr lang="en-GB" sz="1200" kern="1200" baseline="0" dirty="0" smtClean="0">
                <a:solidFill>
                  <a:schemeClr val="tx1"/>
                </a:solidFill>
                <a:effectLst/>
                <a:latin typeface="+mn-lt"/>
                <a:ea typeface="+mn-ea"/>
                <a:cs typeface="+mn-cs"/>
              </a:rPr>
              <a:t> you build the app. And to make it better, if you add a 3</a:t>
            </a:r>
            <a:r>
              <a:rPr lang="en-GB" sz="1200" kern="1200" baseline="30000" dirty="0" smtClean="0">
                <a:solidFill>
                  <a:schemeClr val="tx1"/>
                </a:solidFill>
                <a:effectLst/>
                <a:latin typeface="+mn-lt"/>
                <a:ea typeface="+mn-ea"/>
                <a:cs typeface="+mn-cs"/>
              </a:rPr>
              <a:t>rd</a:t>
            </a:r>
            <a:r>
              <a:rPr lang="en-GB" sz="1200" kern="1200" baseline="0" dirty="0" smtClean="0">
                <a:solidFill>
                  <a:schemeClr val="tx1"/>
                </a:solidFill>
                <a:effectLst/>
                <a:latin typeface="+mn-lt"/>
                <a:ea typeface="+mn-ea"/>
                <a:cs typeface="+mn-cs"/>
              </a:rPr>
              <a:t> party Native plugin/library, the Metadata generating process will also include the additional metadata.</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because of that mechanism {N} provides Day Zero support. So when a new version of a platform comes out, all you have to do is rebuild your app against that version of the platform. For instance we already support Android M, which was announced at Google </a:t>
            </a:r>
            <a:r>
              <a:rPr lang="en-US" sz="1200" kern="1200" baseline="0" dirty="0" err="1" smtClean="0">
                <a:solidFill>
                  <a:schemeClr val="tx1"/>
                </a:solidFill>
                <a:effectLst/>
                <a:latin typeface="+mn-lt"/>
                <a:ea typeface="+mn-ea"/>
                <a:cs typeface="+mn-cs"/>
              </a:rPr>
              <a:t>io</a:t>
            </a:r>
            <a:r>
              <a:rPr lang="en-US" sz="1200" kern="1200" baseline="0" dirty="0" smtClean="0">
                <a:solidFill>
                  <a:schemeClr val="tx1"/>
                </a:solidFill>
                <a:effectLst/>
                <a:latin typeface="+mn-lt"/>
                <a:ea typeface="+mn-ea"/>
                <a:cs typeface="+mn-cs"/>
              </a:rPr>
              <a:t>. Without us having to make any changes to the bridge.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8DEE3D4-85AE-7242-9F51-3C6493B01843}" type="slidenum">
              <a:rPr lang="en-US" smtClean="0"/>
              <a:t>27</a:t>
            </a:fld>
            <a:endParaRPr lang="en-US"/>
          </a:p>
        </p:txBody>
      </p:sp>
    </p:spTree>
    <p:extLst>
      <p:ext uri="{BB962C8B-B14F-4D97-AF65-F5344CB8AC3E}">
        <p14:creationId xmlns:p14="http://schemas.microsoft.com/office/powerpoint/2010/main" val="138737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139700" marR="0" lvl="0" indent="266700" algn="l" rtl="0">
              <a:lnSpc>
                <a:spcPct val="100000"/>
              </a:lnSpc>
              <a:spcBef>
                <a:spcPts val="0"/>
              </a:spcBef>
              <a:buClr>
                <a:srgbClr val="3C59FD"/>
              </a:buClr>
              <a:buSzPct val="81481"/>
              <a:buFont typeface="Arial"/>
              <a:buChar char="•"/>
            </a:pPr>
            <a:endParaRPr lang="en" sz="1100" b="0" i="0" u="none" strike="noStrike" cap="none" baseline="0" dirty="0" smtClean="0">
              <a:solidFill>
                <a:schemeClr val="dk1"/>
              </a:solidFill>
              <a:latin typeface="Lato"/>
              <a:ea typeface="Lato"/>
              <a:cs typeface="Lato"/>
              <a:sym typeface="Lato"/>
            </a:endParaRPr>
          </a:p>
          <a:p>
            <a:pPr marL="139700" marR="0" lvl="0" indent="266700" algn="l" rtl="0">
              <a:lnSpc>
                <a:spcPct val="100000"/>
              </a:lnSpc>
              <a:spcBef>
                <a:spcPts val="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NativeScript comes equipped with modules that provide cross-platform functionality.</a:t>
            </a:r>
          </a:p>
          <a:p>
            <a:pPr marL="139700" marR="0" lvl="0" indent="266700" algn="l" rtl="0">
              <a:lnSpc>
                <a:spcPct val="100000"/>
              </a:lnSpc>
              <a:spcBef>
                <a:spcPts val="80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There are dozens of them and they’re easy to write yourself.</a:t>
            </a:r>
          </a:p>
          <a:p>
            <a:pPr marL="139700" marR="0" lvl="0" indent="266700" algn="l" rtl="0">
              <a:lnSpc>
                <a:spcPct val="100000"/>
              </a:lnSpc>
              <a:spcBef>
                <a:spcPts val="800"/>
              </a:spcBef>
              <a:buClr>
                <a:srgbClr val="3C59FD"/>
              </a:buClr>
              <a:buSzPct val="81481"/>
              <a:buFont typeface="Arial"/>
              <a:buChar char="•"/>
            </a:pPr>
            <a:r>
              <a:rPr lang="en" sz="1100" b="0" i="0" u="none" strike="noStrike" cap="none" baseline="0" dirty="0" smtClean="0">
                <a:solidFill>
                  <a:schemeClr val="dk1"/>
                </a:solidFill>
                <a:latin typeface="Lato"/>
                <a:ea typeface="Lato"/>
                <a:cs typeface="Lato"/>
                <a:sym typeface="Lato"/>
              </a:rPr>
              <a:t>NativeScript modules follow Node module’s conventions (CommonJS).</a:t>
            </a:r>
          </a:p>
          <a:p>
            <a:pPr>
              <a:spcBef>
                <a:spcPts val="0"/>
              </a:spcBef>
              <a:buNone/>
            </a:pPr>
            <a:endParaRPr dirty="0"/>
          </a:p>
        </p:txBody>
      </p:sp>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Now let’s look at the bigger </a:t>
            </a:r>
            <a:endParaRPr lang="en-US" dirty="0"/>
          </a:p>
        </p:txBody>
      </p:sp>
    </p:spTree>
    <p:extLst>
      <p:ext uri="{BB962C8B-B14F-4D97-AF65-F5344CB8AC3E}">
        <p14:creationId xmlns:p14="http://schemas.microsoft.com/office/powerpoint/2010/main" val="143514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Now let’s look at the bigger </a:t>
            </a:r>
            <a:endParaRPr lang="en-US" dirty="0"/>
          </a:p>
        </p:txBody>
      </p:sp>
    </p:spTree>
    <p:extLst>
      <p:ext uri="{BB962C8B-B14F-4D97-AF65-F5344CB8AC3E}">
        <p14:creationId xmlns:p14="http://schemas.microsoft.com/office/powerpoint/2010/main" val="1435149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This might be obvious</a:t>
            </a:r>
            <a:r>
              <a:rPr lang="en-US" baseline="0" dirty="0" smtClean="0"/>
              <a:t> </a:t>
            </a:r>
            <a:endParaRPr lang="en-US" dirty="0"/>
          </a:p>
        </p:txBody>
      </p:sp>
    </p:spTree>
    <p:extLst>
      <p:ext uri="{BB962C8B-B14F-4D97-AF65-F5344CB8AC3E}">
        <p14:creationId xmlns:p14="http://schemas.microsoft.com/office/powerpoint/2010/main" val="531751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smtClean="0"/>
          </a:p>
          <a:p>
            <a:pPr>
              <a:spcBef>
                <a:spcPts val="0"/>
              </a:spcBef>
              <a:buNone/>
            </a:pPr>
            <a:r>
              <a:rPr lang="en" dirty="0" smtClean="0"/>
              <a:t>So…Every </a:t>
            </a:r>
            <a:r>
              <a:rPr lang="en" dirty="0"/>
              <a:t>Tuesday starting from </a:t>
            </a:r>
            <a:r>
              <a:rPr lang="en" dirty="0" smtClean="0"/>
              <a:t>May 2015:</a:t>
            </a:r>
          </a:p>
          <a:p>
            <a:pPr>
              <a:spcBef>
                <a:spcPts val="0"/>
              </a:spcBef>
              <a:buNone/>
            </a:pPr>
            <a:r>
              <a:rPr lang="en" baseline="0" dirty="0" smtClean="0"/>
              <a:t> the</a:t>
            </a:r>
            <a:r>
              <a:rPr lang="en" dirty="0" smtClean="0"/>
              <a:t> </a:t>
            </a:r>
            <a:r>
              <a:rPr lang="en" dirty="0"/>
              <a:t>lead developers from the Angular Team [picture of Tobias Bosch] </a:t>
            </a:r>
            <a:endParaRPr lang="en" dirty="0" smtClean="0"/>
          </a:p>
          <a:p>
            <a:pPr>
              <a:spcBef>
                <a:spcPts val="0"/>
              </a:spcBef>
              <a:buNone/>
            </a:pPr>
            <a:r>
              <a:rPr lang="en" dirty="0" smtClean="0"/>
              <a:t>and </a:t>
            </a:r>
            <a:r>
              <a:rPr lang="en" dirty="0"/>
              <a:t>Telerik Team [picture of Hristo Deshev] </a:t>
            </a:r>
            <a:endParaRPr lang="en" dirty="0" smtClean="0"/>
          </a:p>
          <a:p>
            <a:pPr>
              <a:spcBef>
                <a:spcPts val="0"/>
              </a:spcBef>
              <a:buNone/>
            </a:pPr>
            <a:r>
              <a:rPr lang="en" dirty="0" smtClean="0"/>
              <a:t>met using Google </a:t>
            </a:r>
            <a:r>
              <a:rPr lang="en" dirty="0"/>
              <a:t>Hangouts to </a:t>
            </a:r>
            <a:r>
              <a:rPr lang="en" dirty="0" smtClean="0"/>
              <a:t>plan… (next slide)</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Mobile App World Domination</a:t>
            </a:r>
            <a:endParaRPr lang="en-US" dirty="0"/>
          </a:p>
        </p:txBody>
      </p:sp>
    </p:spTree>
    <p:extLst>
      <p:ext uri="{BB962C8B-B14F-4D97-AF65-F5344CB8AC3E}">
        <p14:creationId xmlns:p14="http://schemas.microsoft.com/office/powerpoint/2010/main" val="225154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 dirty="0" smtClean="0"/>
              <a:t>From the very beginning the idea was to take advantage of Angular’s </a:t>
            </a:r>
            <a:r>
              <a:rPr lang="en" b="1" dirty="0" smtClean="0"/>
              <a:t>Platform</a:t>
            </a:r>
            <a:r>
              <a:rPr lang="en" b="1" baseline="0" dirty="0" smtClean="0"/>
              <a:t> Agnostic </a:t>
            </a:r>
            <a:r>
              <a:rPr lang="en" baseline="0" dirty="0" smtClean="0"/>
              <a:t>architecture</a:t>
            </a:r>
          </a:p>
          <a:p>
            <a:pPr marL="0" marR="0" indent="0" algn="l" defTabSz="457200" rtl="0" eaLnBrk="1" fontAlgn="auto" latinLnBrk="0" hangingPunct="1">
              <a:lnSpc>
                <a:spcPct val="100000"/>
              </a:lnSpc>
              <a:spcBef>
                <a:spcPts val="0"/>
              </a:spcBef>
              <a:spcAft>
                <a:spcPts val="0"/>
              </a:spcAft>
              <a:buClrTx/>
              <a:buSzTx/>
              <a:buFontTx/>
              <a:buNone/>
              <a:tabLst/>
              <a:defRPr/>
            </a:pPr>
            <a:r>
              <a:rPr lang="en" baseline="0" dirty="0" smtClean="0"/>
              <a:t> and expand it by adding NativeScript specific components.</a:t>
            </a:r>
          </a:p>
        </p:txBody>
      </p:sp>
    </p:spTree>
    <p:extLst>
      <p:ext uri="{BB962C8B-B14F-4D97-AF65-F5344CB8AC3E}">
        <p14:creationId xmlns:p14="http://schemas.microsoft.com/office/powerpoint/2010/main" val="44983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(1)We</a:t>
            </a:r>
            <a:r>
              <a:rPr lang="en-US" baseline="0" dirty="0" smtClean="0"/>
              <a:t> decided to use HTML as the Markup language, which gave us an opportunity to</a:t>
            </a:r>
          </a:p>
          <a:p>
            <a:r>
              <a:rPr lang="en-US" baseline="0" dirty="0" smtClean="0"/>
              <a:t>(2) use Parse5 as the </a:t>
            </a:r>
            <a:r>
              <a:rPr lang="en-US" baseline="0" dirty="0" err="1" smtClean="0"/>
              <a:t>DomAdapter</a:t>
            </a:r>
            <a:r>
              <a:rPr lang="en-US" baseline="0" dirty="0" smtClean="0"/>
              <a:t>.</a:t>
            </a:r>
          </a:p>
          <a:p>
            <a:r>
              <a:rPr lang="en-US" baseline="0" dirty="0" smtClean="0"/>
              <a:t>(3) + (4) Because of the way Angular is designed we didn’t have to do anything to the Compiler or the compiled Proto Views (templates)</a:t>
            </a:r>
          </a:p>
          <a:p>
            <a:r>
              <a:rPr lang="en-US" baseline="0" dirty="0" smtClean="0"/>
              <a:t>(5) The real work was in implementing our own Renderer, which generates a Native Visual Tree and is capable of propagating property changes and events between </a:t>
            </a:r>
            <a:r>
              <a:rPr lang="en-US" baseline="0" dirty="0" err="1" smtClean="0"/>
              <a:t>ProtoViews</a:t>
            </a:r>
            <a:r>
              <a:rPr lang="en-US" baseline="0" dirty="0" smtClean="0"/>
              <a:t> and Native Visual Tree… both ways.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51C68F4-02C7-3246-9E3E-459DB864CA70}" type="slidenum">
              <a:rPr lang="en-US" smtClean="0"/>
              <a:t>7</a:t>
            </a:fld>
            <a:endParaRPr lang="en-US"/>
          </a:p>
        </p:txBody>
      </p:sp>
    </p:spTree>
    <p:extLst>
      <p:ext uri="{BB962C8B-B14F-4D97-AF65-F5344CB8AC3E}">
        <p14:creationId xmlns:p14="http://schemas.microsoft.com/office/powerpoint/2010/main" val="115950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x-none" dirty="0" smtClean="0"/>
          </a:p>
          <a:p>
            <a:pPr lvl="0" rtl="0">
              <a:spcBef>
                <a:spcPts val="0"/>
              </a:spcBef>
              <a:buNone/>
            </a:pPr>
            <a:r>
              <a:rPr lang="x-none" dirty="0" smtClean="0"/>
              <a:t>All this means</a:t>
            </a:r>
            <a:r>
              <a:rPr lang="x-none" baseline="0" dirty="0" smtClean="0"/>
              <a:t> that you can create Angular 2 Modules for NativeScript.</a:t>
            </a:r>
          </a:p>
          <a:p>
            <a:pPr lvl="0" rtl="0">
              <a:spcBef>
                <a:spcPts val="0"/>
              </a:spcBef>
              <a:buNone/>
            </a:pPr>
            <a:r>
              <a:rPr lang="x-none" baseline="0" dirty="0" smtClean="0"/>
              <a:t>And as expected your component will be made of:</a:t>
            </a:r>
          </a:p>
          <a:p>
            <a:pPr marL="171450" lvl="0" indent="-171450" rtl="0">
              <a:spcBef>
                <a:spcPts val="0"/>
              </a:spcBef>
              <a:buFont typeface="Arial"/>
              <a:buChar char="•"/>
            </a:pPr>
            <a:r>
              <a:rPr lang="x-none" baseline="0" dirty="0" smtClean="0"/>
              <a:t>a Component definition – where we define the selector, properties and events</a:t>
            </a:r>
          </a:p>
          <a:p>
            <a:pPr marL="171450" lvl="0" indent="-171450" rtl="0">
              <a:spcBef>
                <a:spcPts val="0"/>
              </a:spcBef>
              <a:buFont typeface="Arial"/>
              <a:buChar char="•"/>
            </a:pPr>
            <a:r>
              <a:rPr lang="en-US" baseline="0" dirty="0" smtClean="0"/>
              <a:t>T</a:t>
            </a:r>
            <a:r>
              <a:rPr lang="x-none" baseline="0" dirty="0" smtClean="0"/>
              <a:t>hen we define the View</a:t>
            </a:r>
          </a:p>
          <a:p>
            <a:pPr marL="171450" lvl="0" indent="-171450" rtl="0">
              <a:spcBef>
                <a:spcPts val="0"/>
              </a:spcBef>
              <a:buFont typeface="Arial"/>
              <a:buChar char="•"/>
            </a:pPr>
            <a:r>
              <a:rPr lang="en-US" baseline="0" dirty="0" smtClean="0"/>
              <a:t>A</a:t>
            </a:r>
            <a:r>
              <a:rPr lang="x-none" baseline="0" dirty="0" smtClean="0"/>
              <a:t>nd finaly complete it with a class definition that contains the javascript that controls the module</a:t>
            </a:r>
          </a:p>
          <a:p>
            <a:pPr marL="0" lvl="0" indent="0" rtl="0">
              <a:spcBef>
                <a:spcPts val="0"/>
              </a:spcBef>
              <a:buFont typeface="Arial"/>
              <a:buNone/>
            </a:pPr>
            <a:endParaRPr lang="x-none" baseline="0" dirty="0"/>
          </a:p>
          <a:p>
            <a:pPr marL="0" lvl="0" indent="0" rtl="0">
              <a:spcBef>
                <a:spcPts val="0"/>
              </a:spcBef>
              <a:buFont typeface="Arial"/>
              <a:buNone/>
            </a:pPr>
            <a:r>
              <a:rPr lang="x-none" baseline="0" dirty="0" smtClean="0"/>
              <a:t>But don’t worry we will show you this component in action shortly.</a:t>
            </a:r>
          </a:p>
          <a:p>
            <a:pPr marL="0" lvl="0" indent="0" rtl="0">
              <a:spcBef>
                <a:spcPts val="0"/>
              </a:spcBef>
              <a:buFont typeface="Arial"/>
              <a:buNone/>
            </a:pPr>
            <a:endParaRPr lang="x-none" baseline="0" dirty="0" smtClean="0"/>
          </a:p>
          <a:p>
            <a:pPr marL="0" lvl="0" indent="0" rtl="0">
              <a:spcBef>
                <a:spcPts val="0"/>
              </a:spcBef>
              <a:buFont typeface="Arial"/>
              <a:buNone/>
            </a:pPr>
            <a:r>
              <a:rPr lang="is-IS" baseline="0" dirty="0" smtClean="0"/>
              <a:t>…</a:t>
            </a:r>
            <a:endParaRPr lang="x-none" baseline="0" dirty="0" smtClean="0"/>
          </a:p>
          <a:p>
            <a:pPr marL="0" lvl="0" indent="0" rtl="0">
              <a:spcBef>
                <a:spcPts val="0"/>
              </a:spcBef>
              <a:buFont typeface="Arial"/>
              <a:buNone/>
            </a:pPr>
            <a:r>
              <a:rPr lang="x-none" baseline="0" dirty="0" smtClean="0"/>
              <a:t>So what is NativeScript?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328614" y="2736057"/>
            <a:ext cx="8129585" cy="515209"/>
          </a:xfrm>
          <a:prstGeom prst="rect">
            <a:avLst/>
          </a:prstGeom>
          <a:noFill/>
          <a:ln>
            <a:noFill/>
          </a:ln>
        </p:spPr>
        <p:txBody>
          <a:bodyPr lIns="68575" tIns="68575" rIns="68575" bIns="68575" anchor="ctr" anchorCtr="0"/>
          <a:lstStyle>
            <a:lvl1pPr marL="0" marR="0" indent="0" algn="l" rtl="0">
              <a:lnSpc>
                <a:spcPct val="90000"/>
              </a:lnSpc>
              <a:spcBef>
                <a:spcPts val="0"/>
              </a:spcBef>
              <a:buClr>
                <a:schemeClr val="dk1"/>
              </a:buClr>
              <a:buFont typeface="Lato"/>
              <a:buNone/>
              <a:defRPr sz="4500" b="0" i="0" u="none" strike="noStrike" cap="none" baseline="0">
                <a:solidFill>
                  <a:schemeClr val="dk1"/>
                </a:solidFill>
                <a:latin typeface="Lato"/>
                <a:ea typeface="Lato"/>
                <a:cs typeface="Lato"/>
                <a:sym typeface="Lato"/>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 name="Shape 9"/>
          <p:cNvSpPr txBox="1">
            <a:spLocks noGrp="1"/>
          </p:cNvSpPr>
          <p:nvPr>
            <p:ph type="subTitle" idx="1"/>
          </p:nvPr>
        </p:nvSpPr>
        <p:spPr>
          <a:xfrm>
            <a:off x="328614" y="3297257"/>
            <a:ext cx="8129585" cy="334895"/>
          </a:xfrm>
          <a:prstGeom prst="rect">
            <a:avLst/>
          </a:prstGeom>
          <a:noFill/>
          <a:ln>
            <a:noFill/>
          </a:ln>
        </p:spPr>
        <p:txBody>
          <a:bodyPr lIns="68575" tIns="68575" rIns="68575" bIns="68575" anchor="t" anchorCtr="0"/>
          <a:lstStyle>
            <a:lvl1pPr marL="0" marR="0" indent="0" algn="l" rtl="0">
              <a:lnSpc>
                <a:spcPct val="100000"/>
              </a:lnSpc>
              <a:spcBef>
                <a:spcPts val="800"/>
              </a:spcBef>
              <a:buClr>
                <a:srgbClr val="3C59FD"/>
              </a:buClr>
              <a:buFont typeface="Arial"/>
              <a:buNone/>
              <a:defRPr sz="2100" b="0" i="0" u="none" strike="noStrike" cap="none" baseline="0">
                <a:solidFill>
                  <a:schemeClr val="dk1"/>
                </a:solidFill>
                <a:latin typeface="Lato"/>
                <a:ea typeface="Lato"/>
                <a:cs typeface="Lato"/>
                <a:sym typeface="Lato"/>
              </a:defRPr>
            </a:lvl1pPr>
            <a:lvl2pPr marL="342900" marR="0" indent="0" algn="ctr" rtl="0">
              <a:lnSpc>
                <a:spcPct val="90000"/>
              </a:lnSpc>
              <a:spcBef>
                <a:spcPts val="400"/>
              </a:spcBef>
              <a:buClr>
                <a:srgbClr val="3C59FD"/>
              </a:buClr>
              <a:buFont typeface="Arial"/>
              <a:buNone/>
              <a:defRPr sz="1500" b="0" i="0" u="none" strike="noStrike" cap="none" baseline="0">
                <a:solidFill>
                  <a:schemeClr val="dk1"/>
                </a:solidFill>
                <a:latin typeface="Lato"/>
                <a:ea typeface="Lato"/>
                <a:cs typeface="Lato"/>
                <a:sym typeface="Lato"/>
              </a:defRPr>
            </a:lvl2pPr>
            <a:lvl3pPr marL="685800" marR="0" indent="0" algn="ctr" rtl="0">
              <a:lnSpc>
                <a:spcPct val="90000"/>
              </a:lnSpc>
              <a:spcBef>
                <a:spcPts val="400"/>
              </a:spcBef>
              <a:buClr>
                <a:srgbClr val="3C59FD"/>
              </a:buClr>
              <a:buFont typeface="Arial"/>
              <a:buNone/>
              <a:defRPr sz="1400" b="0" i="0" u="none" strike="noStrike" cap="none" baseline="0">
                <a:solidFill>
                  <a:schemeClr val="dk1"/>
                </a:solidFill>
                <a:latin typeface="Lato"/>
                <a:ea typeface="Lato"/>
                <a:cs typeface="Lato"/>
                <a:sym typeface="Lato"/>
              </a:defRPr>
            </a:lvl3pPr>
            <a:lvl4pPr marL="1028700" marR="0" indent="0" algn="ctr" rtl="0">
              <a:lnSpc>
                <a:spcPct val="90000"/>
              </a:lnSpc>
              <a:spcBef>
                <a:spcPts val="400"/>
              </a:spcBef>
              <a:buClr>
                <a:srgbClr val="3C59FD"/>
              </a:buClr>
              <a:buFont typeface="Arial"/>
              <a:buNone/>
              <a:defRPr sz="1200" b="0" i="0" u="none" strike="noStrike" cap="none" baseline="0">
                <a:solidFill>
                  <a:schemeClr val="dk1"/>
                </a:solidFill>
                <a:latin typeface="Lato"/>
                <a:ea typeface="Lato"/>
                <a:cs typeface="Lato"/>
                <a:sym typeface="Lato"/>
              </a:defRPr>
            </a:lvl4pPr>
            <a:lvl5pPr marL="1371600" marR="0" indent="0" algn="ctr" rtl="0">
              <a:lnSpc>
                <a:spcPct val="90000"/>
              </a:lnSpc>
              <a:spcBef>
                <a:spcPts val="400"/>
              </a:spcBef>
              <a:buClr>
                <a:srgbClr val="3C59FD"/>
              </a:buClr>
              <a:buFont typeface="Arial"/>
              <a:buNone/>
              <a:defRPr sz="1200" b="0" i="0" u="none" strike="noStrike" cap="none" baseline="0">
                <a:solidFill>
                  <a:schemeClr val="dk1"/>
                </a:solidFill>
                <a:latin typeface="Lato"/>
                <a:ea typeface="Lato"/>
                <a:cs typeface="Lato"/>
                <a:sym typeface="Lato"/>
              </a:defRPr>
            </a:lvl5pPr>
            <a:lvl6pPr marL="1714500" marR="0" indent="0" algn="ctr" rtl="0">
              <a:lnSpc>
                <a:spcPct val="90000"/>
              </a:lnSpc>
              <a:spcBef>
                <a:spcPts val="400"/>
              </a:spcBef>
              <a:buClr>
                <a:srgbClr val="95BC46"/>
              </a:buClr>
              <a:buFont typeface="Arial"/>
              <a:buNone/>
              <a:defRPr sz="1200" b="0" i="0" u="none" strike="noStrike" cap="none" baseline="0">
                <a:solidFill>
                  <a:srgbClr val="95BC46"/>
                </a:solidFill>
                <a:latin typeface="Open Sans"/>
                <a:ea typeface="Open Sans"/>
                <a:cs typeface="Open Sans"/>
                <a:sym typeface="Open Sans"/>
              </a:defRPr>
            </a:lvl6pPr>
            <a:lvl7pPr marL="20574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7pPr>
            <a:lvl8pPr marL="24003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8pPr>
            <a:lvl9pPr marL="2743200" marR="0" indent="0" algn="ctr" rtl="0">
              <a:lnSpc>
                <a:spcPct val="90000"/>
              </a:lnSpc>
              <a:spcBef>
                <a:spcPts val="400"/>
              </a:spcBef>
              <a:buClr>
                <a:schemeClr val="dk1"/>
              </a:buClr>
              <a:buFont typeface="Arial"/>
              <a:buNone/>
              <a:defRPr sz="1200" b="0" i="0" u="none" strike="noStrike" cap="none" baseline="0">
                <a:solidFill>
                  <a:schemeClr val="dk1"/>
                </a:solidFill>
                <a:latin typeface="Lato"/>
                <a:ea typeface="Lato"/>
                <a:cs typeface="Lato"/>
                <a:sym typeface="Lato"/>
              </a:defRPr>
            </a:lvl9pPr>
          </a:lstStyle>
          <a:p>
            <a:endParaRPr/>
          </a:p>
        </p:txBody>
      </p:sp>
      <p:sp>
        <p:nvSpPr>
          <p:cNvPr id="10" name="Shape 10"/>
          <p:cNvSpPr txBox="1">
            <a:spLocks noGrp="1"/>
          </p:cNvSpPr>
          <p:nvPr>
            <p:ph type="body" idx="2"/>
          </p:nvPr>
        </p:nvSpPr>
        <p:spPr>
          <a:xfrm>
            <a:off x="328614" y="3678144"/>
            <a:ext cx="2068116" cy="292893"/>
          </a:xfrm>
          <a:prstGeom prst="rect">
            <a:avLst/>
          </a:prstGeom>
          <a:noFill/>
          <a:ln>
            <a:noFill/>
          </a:ln>
        </p:spPr>
        <p:txBody>
          <a:bodyPr lIns="68575" tIns="68575" rIns="68575" bIns="68575" anchor="t" anchorCtr="0"/>
          <a:lstStyle>
            <a:lvl1pPr marL="0" indent="0" rtl="0">
              <a:spcBef>
                <a:spcPts val="0"/>
              </a:spcBef>
              <a:buClr>
                <a:srgbClr val="3C59FD"/>
              </a:buClr>
              <a:buFont typeface="Lato"/>
              <a:buNone/>
              <a:defRPr sz="1200">
                <a:solidFill>
                  <a:srgbClr val="3C59FD"/>
                </a:solidFill>
                <a:latin typeface="Lato"/>
                <a:ea typeface="Lato"/>
                <a:cs typeface="Lato"/>
                <a:sym typeface="Lato"/>
              </a:defRPr>
            </a:lvl1pPr>
            <a:lvl2pPr rtl="0">
              <a:spcBef>
                <a:spcPts val="0"/>
              </a:spcBef>
              <a:defRPr sz="2100" baseline="0">
                <a:solidFill>
                  <a:schemeClr val="dk1"/>
                </a:solidFill>
                <a:latin typeface="Lato"/>
                <a:ea typeface="Lato"/>
                <a:cs typeface="Lato"/>
                <a:sym typeface="Lato"/>
              </a:defRPr>
            </a:lvl2pPr>
            <a:lvl3pPr rtl="0">
              <a:spcBef>
                <a:spcPts val="0"/>
              </a:spcBef>
              <a:defRPr sz="1500" baseline="0">
                <a:solidFill>
                  <a:schemeClr val="dk1"/>
                </a:solidFill>
                <a:latin typeface="Lato"/>
                <a:ea typeface="Lato"/>
                <a:cs typeface="Lato"/>
                <a:sym typeface="Lato"/>
              </a:defRPr>
            </a:lvl3pPr>
            <a:lvl4pPr rtl="0">
              <a:spcBef>
                <a:spcPts val="0"/>
              </a:spcBef>
              <a:defRPr sz="1400" baseline="0">
                <a:solidFill>
                  <a:schemeClr val="dk1"/>
                </a:solidFill>
                <a:latin typeface="Lato"/>
                <a:ea typeface="Lato"/>
                <a:cs typeface="Lato"/>
                <a:sym typeface="Lato"/>
              </a:defRPr>
            </a:lvl4pPr>
            <a:lvl5pPr rtl="0">
              <a:spcBef>
                <a:spcPts val="0"/>
              </a:spcBef>
              <a:defRPr sz="1200" baseline="0">
                <a:solidFill>
                  <a:schemeClr val="dk1"/>
                </a:solidFill>
                <a:latin typeface="Lato"/>
                <a:ea typeface="Lato"/>
                <a:cs typeface="Lato"/>
                <a:sym typeface="Lato"/>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11" name="Shape 11"/>
          <p:cNvPicPr preferRelativeResize="0"/>
          <p:nvPr/>
        </p:nvPicPr>
        <p:blipFill rotWithShape="1">
          <a:blip r:embed="rId2">
            <a:alphaModFix/>
          </a:blip>
          <a:srcRect/>
          <a:stretch/>
        </p:blipFill>
        <p:spPr>
          <a:xfrm>
            <a:off x="7794265" y="0"/>
            <a:ext cx="1349733" cy="5150301"/>
          </a:xfrm>
          <a:prstGeom prst="rect">
            <a:avLst/>
          </a:prstGeom>
          <a:noFill/>
          <a:ln>
            <a:noFill/>
          </a:ln>
        </p:spPr>
      </p:pic>
      <p:pic>
        <p:nvPicPr>
          <p:cNvPr id="12" name="Shape 12"/>
          <p:cNvPicPr preferRelativeResize="0"/>
          <p:nvPr/>
        </p:nvPicPr>
        <p:blipFill rotWithShape="1">
          <a:blip r:embed="rId3">
            <a:alphaModFix/>
          </a:blip>
          <a:srcRect/>
          <a:stretch/>
        </p:blipFill>
        <p:spPr>
          <a:xfrm>
            <a:off x="328614" y="287032"/>
            <a:ext cx="885937" cy="8859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6" name="Shape 556"/>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57" name="Shape 557"/>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58" name="Shape 5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61" name="Shape 5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564" name="Shape 564"/>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565" name="Shape 56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in point">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568" name="Shape 5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69"/>
        <p:cNvGrpSpPr/>
        <p:nvPr/>
      </p:nvGrpSpPr>
      <p:grpSpPr>
        <a:xfrm>
          <a:off x="0" y="0"/>
          <a:ext cx="0" cy="0"/>
          <a:chOff x="0" y="0"/>
          <a:chExt cx="0" cy="0"/>
        </a:xfrm>
      </p:grpSpPr>
      <p:sp>
        <p:nvSpPr>
          <p:cNvPr id="570" name="Shape 570"/>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571" name="Shape 571"/>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572" name="Shape 572"/>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573" name="Shape 573"/>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74" name="Shape 57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577" name="Shape 5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ig number">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580" name="Shape 580"/>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81" name="Shape 58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2"/>
        <p:cNvGrpSpPr/>
        <p:nvPr/>
      </p:nvGrpSpPr>
      <p:grpSpPr>
        <a:xfrm>
          <a:off x="0" y="0"/>
          <a:ext cx="0" cy="0"/>
          <a:chOff x="0" y="0"/>
          <a:chExt cx="0" cy="0"/>
        </a:xfrm>
      </p:grpSpPr>
      <p:sp>
        <p:nvSpPr>
          <p:cNvPr id="583" name="Shape 58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w/ title &amp; sub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28614" y="393033"/>
            <a:ext cx="8503920" cy="411480"/>
          </a:xfrm>
          <a:prstGeom prst="rect">
            <a:avLst/>
          </a:prstGeom>
          <a:noFill/>
          <a:ln>
            <a:noFill/>
          </a:ln>
        </p:spPr>
        <p:txBody>
          <a:bodyPr lIns="68575" tIns="68575" rIns="68575" bIns="68575" anchor="ctr" anchorCtr="0"/>
          <a:lstStyle>
            <a:lvl1pPr rtl="0">
              <a:spcBef>
                <a:spcPts val="0"/>
              </a:spcBef>
              <a:defRPr sz="3600" b="1" i="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body" idx="1"/>
          </p:nvPr>
        </p:nvSpPr>
        <p:spPr>
          <a:xfrm>
            <a:off x="328612" y="1350168"/>
            <a:ext cx="8503443" cy="2658666"/>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sz="3000"/>
            </a:lvl2pPr>
            <a:lvl3pPr marL="279400" indent="266700" rtl="0">
              <a:lnSpc>
                <a:spcPct val="100000"/>
              </a:lnSpc>
              <a:spcBef>
                <a:spcPts val="0"/>
              </a:spcBef>
              <a:defRPr sz="2100" baseline="0"/>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16" name="Shape 16"/>
          <p:cNvPicPr preferRelativeResize="0"/>
          <p:nvPr/>
        </p:nvPicPr>
        <p:blipFill rotWithShape="1">
          <a:blip r:embed="rId2">
            <a:alphaModFix/>
          </a:blip>
          <a:srcRect/>
          <a:stretch/>
        </p:blipFill>
        <p:spPr>
          <a:xfrm>
            <a:off x="8117340" y="4560889"/>
            <a:ext cx="413290" cy="413290"/>
          </a:xfrm>
          <a:prstGeom prst="rect">
            <a:avLst/>
          </a:prstGeom>
          <a:noFill/>
          <a:ln>
            <a:noFill/>
          </a:ln>
        </p:spPr>
      </p:pic>
      <p:pic>
        <p:nvPicPr>
          <p:cNvPr id="17" name="Shape 17"/>
          <p:cNvPicPr preferRelativeResize="0"/>
          <p:nvPr/>
        </p:nvPicPr>
        <p:blipFill rotWithShape="1">
          <a:blip r:embed="rId3">
            <a:alphaModFix/>
          </a:blip>
          <a:srcRect/>
          <a:stretch/>
        </p:blipFill>
        <p:spPr>
          <a:xfrm>
            <a:off x="8530632" y="969"/>
            <a:ext cx="619331" cy="51484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w/ title">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28614" y="415604"/>
            <a:ext cx="8503920" cy="411480"/>
          </a:xfrm>
          <a:prstGeom prst="rect">
            <a:avLst/>
          </a:prstGeom>
          <a:noFill/>
          <a:ln>
            <a:noFill/>
          </a:ln>
        </p:spPr>
        <p:txBody>
          <a:bodyPr lIns="68575" tIns="68575" rIns="68575" bIns="68575" anchor="ctr" anchorCtr="0"/>
          <a:lstStyle>
            <a:lvl1pPr rtl="0">
              <a:spcBef>
                <a:spcPts val="0"/>
              </a:spcBef>
              <a:defRPr sz="240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328612" y="1115170"/>
            <a:ext cx="4120142" cy="3196083"/>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a:lvl2pPr>
            <a:lvl3pPr marL="279400" indent="127000" rtl="0">
              <a:spcBef>
                <a:spcPts val="0"/>
              </a:spcBef>
              <a:defRPr/>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sp>
        <p:nvSpPr>
          <p:cNvPr id="21" name="Shape 21"/>
          <p:cNvSpPr txBox="1">
            <a:spLocks noGrp="1"/>
          </p:cNvSpPr>
          <p:nvPr>
            <p:ph type="body" idx="2"/>
          </p:nvPr>
        </p:nvSpPr>
        <p:spPr>
          <a:xfrm>
            <a:off x="4580574" y="1115170"/>
            <a:ext cx="4120142" cy="3196083"/>
          </a:xfrm>
          <a:prstGeom prst="rect">
            <a:avLst/>
          </a:prstGeom>
          <a:noFill/>
          <a:ln>
            <a:noFill/>
          </a:ln>
        </p:spPr>
        <p:txBody>
          <a:bodyPr lIns="68575" tIns="68575" rIns="68575" bIns="68575" anchor="t" anchorCtr="0"/>
          <a:lstStyle>
            <a:lvl1pPr rtl="0">
              <a:spcBef>
                <a:spcPts val="0"/>
              </a:spcBef>
              <a:defRPr sz="2700" baseline="0">
                <a:solidFill>
                  <a:schemeClr val="dk1"/>
                </a:solidFill>
                <a:latin typeface="Lato"/>
                <a:ea typeface="Lato"/>
                <a:cs typeface="Lato"/>
                <a:sym typeface="Lato"/>
              </a:defRPr>
            </a:lvl1pPr>
            <a:lvl2pPr marL="139700" indent="127000" rtl="0">
              <a:spcBef>
                <a:spcPts val="0"/>
              </a:spcBef>
              <a:defRPr/>
            </a:lvl2pPr>
            <a:lvl3pPr marL="279400" indent="127000" rtl="0">
              <a:spcBef>
                <a:spcPts val="0"/>
              </a:spcBef>
              <a:defRPr/>
            </a:lvl3pPr>
            <a:lvl4pPr marL="406400" indent="139700" rtl="0">
              <a:spcBef>
                <a:spcPts val="0"/>
              </a:spcBef>
              <a:defRPr/>
            </a:lvl4pPr>
            <a:lvl5pPr marL="546100" indent="139700" rtl="0">
              <a:spcBef>
                <a:spcPts val="0"/>
              </a:spcBef>
              <a:defRPr/>
            </a:lvl5pPr>
            <a:lvl6pPr rtl="0">
              <a:spcBef>
                <a:spcPts val="0"/>
              </a:spcBef>
              <a:defRPr sz="900" cap="none" baseline="0">
                <a:solidFill>
                  <a:srgbClr val="95BC46"/>
                </a:solidFill>
                <a:latin typeface="Open Sans"/>
                <a:ea typeface="Open Sans"/>
                <a:cs typeface="Open Sans"/>
                <a:sym typeface="Open Sans"/>
              </a:defRPr>
            </a:lvl6pPr>
            <a:lvl7pPr rtl="0">
              <a:spcBef>
                <a:spcPts val="0"/>
              </a:spcBef>
              <a:defRPr sz="1400">
                <a:solidFill>
                  <a:schemeClr val="dk1"/>
                </a:solidFill>
                <a:latin typeface="Lato"/>
                <a:ea typeface="Lato"/>
                <a:cs typeface="Lato"/>
                <a:sym typeface="Lato"/>
              </a:defRPr>
            </a:lvl7pPr>
            <a:lvl8pPr rtl="0">
              <a:spcBef>
                <a:spcPts val="0"/>
              </a:spcBef>
              <a:defRPr sz="1400">
                <a:solidFill>
                  <a:schemeClr val="dk1"/>
                </a:solidFill>
                <a:latin typeface="Lato"/>
                <a:ea typeface="Lato"/>
                <a:cs typeface="Lato"/>
                <a:sym typeface="Lato"/>
              </a:defRPr>
            </a:lvl8pPr>
            <a:lvl9pPr rtl="0">
              <a:spcBef>
                <a:spcPts val="0"/>
              </a:spcBef>
              <a:defRPr sz="1400">
                <a:solidFill>
                  <a:schemeClr val="dk1"/>
                </a:solidFill>
                <a:latin typeface="Lato"/>
                <a:ea typeface="Lato"/>
                <a:cs typeface="Lato"/>
                <a:sym typeface="Lato"/>
              </a:defRPr>
            </a:lvl9pPr>
          </a:lstStyle>
          <a:p>
            <a:endParaRPr/>
          </a:p>
        </p:txBody>
      </p:sp>
      <p:pic>
        <p:nvPicPr>
          <p:cNvPr id="22" name="Shape 22"/>
          <p:cNvPicPr preferRelativeResize="0"/>
          <p:nvPr/>
        </p:nvPicPr>
        <p:blipFill rotWithShape="1">
          <a:blip r:embed="rId2">
            <a:alphaModFix/>
          </a:blip>
          <a:srcRect/>
          <a:stretch/>
        </p:blipFill>
        <p:spPr>
          <a:xfrm>
            <a:off x="8117340" y="4560889"/>
            <a:ext cx="413290" cy="413290"/>
          </a:xfrm>
          <a:prstGeom prst="rect">
            <a:avLst/>
          </a:prstGeom>
          <a:noFill/>
          <a:ln>
            <a:noFill/>
          </a:ln>
        </p:spPr>
      </p:pic>
      <p:pic>
        <p:nvPicPr>
          <p:cNvPr id="23" name="Shape 23"/>
          <p:cNvPicPr preferRelativeResize="0"/>
          <p:nvPr/>
        </p:nvPicPr>
        <p:blipFill rotWithShape="1">
          <a:blip r:embed="rId3">
            <a:alphaModFix/>
          </a:blip>
          <a:srcRect/>
          <a:stretch/>
        </p:blipFill>
        <p:spPr>
          <a:xfrm>
            <a:off x="8530419" y="0"/>
            <a:ext cx="620166" cy="51554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7341" y="4560889"/>
            <a:ext cx="413291" cy="413291"/>
          </a:xfrm>
          <a:prstGeom prst="rect">
            <a:avLst/>
          </a:prstGeom>
        </p:spPr>
      </p:pic>
      <p:pic>
        <p:nvPicPr>
          <p:cNvPr id="10" name="Picture 9"/>
          <p:cNvPicPr>
            <a:picLocks noChangeAspect="1"/>
          </p:cNvPicPr>
          <p:nvPr/>
        </p:nvPicPr>
        <p:blipFill>
          <a:blip r:embed="rId3"/>
          <a:stretch>
            <a:fillRect/>
          </a:stretch>
        </p:blipFill>
        <p:spPr>
          <a:xfrm>
            <a:off x="8530632" y="969"/>
            <a:ext cx="619332" cy="5148495"/>
          </a:xfrm>
          <a:prstGeom prst="rect">
            <a:avLst/>
          </a:prstGeom>
        </p:spPr>
      </p:pic>
    </p:spTree>
    <p:extLst>
      <p:ext uri="{BB962C8B-B14F-4D97-AF65-F5344CB8AC3E}">
        <p14:creationId xmlns:p14="http://schemas.microsoft.com/office/powerpoint/2010/main" val="14029261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7341" y="4560889"/>
            <a:ext cx="413291" cy="413291"/>
          </a:xfrm>
          <a:prstGeom prst="rect">
            <a:avLst/>
          </a:prstGeom>
        </p:spPr>
      </p:pic>
      <p:pic>
        <p:nvPicPr>
          <p:cNvPr id="10" name="Picture 9"/>
          <p:cNvPicPr>
            <a:picLocks noChangeAspect="1"/>
          </p:cNvPicPr>
          <p:nvPr/>
        </p:nvPicPr>
        <p:blipFill>
          <a:blip r:embed="rId3"/>
          <a:stretch>
            <a:fillRect/>
          </a:stretch>
        </p:blipFill>
        <p:spPr>
          <a:xfrm>
            <a:off x="8530632" y="969"/>
            <a:ext cx="619332" cy="5148495"/>
          </a:xfrm>
          <a:prstGeom prst="rect">
            <a:avLst/>
          </a:prstGeom>
        </p:spPr>
      </p:pic>
      <p:sp>
        <p:nvSpPr>
          <p:cNvPr id="4" name="Text Placeholder 3"/>
          <p:cNvSpPr>
            <a:spLocks noGrp="1"/>
          </p:cNvSpPr>
          <p:nvPr>
            <p:ph type="body" sz="quarter" idx="10" hasCustomPrompt="1"/>
          </p:nvPr>
        </p:nvSpPr>
        <p:spPr>
          <a:xfrm>
            <a:off x="977266" y="240030"/>
            <a:ext cx="6583680" cy="4457700"/>
          </a:xfrm>
        </p:spPr>
        <p:txBody>
          <a:bodyPr anchor="ctr">
            <a:normAutofit/>
          </a:bodyPr>
          <a:lstStyle>
            <a:lvl1pPr marL="137160" indent="0" algn="ctr">
              <a:buNone/>
              <a:defRPr sz="5000" baseline="0"/>
            </a:lvl1pPr>
            <a:lvl2pPr marL="274320" indent="0">
              <a:buNone/>
              <a:defRPr/>
            </a:lvl2pPr>
            <a:lvl3pPr marL="411480" indent="0">
              <a:buNone/>
              <a:defRPr/>
            </a:lvl3pPr>
            <a:lvl4pPr marL="548640" indent="0">
              <a:buNone/>
              <a:defRPr/>
            </a:lvl4pPr>
            <a:lvl5pPr marL="685800" indent="0">
              <a:buNone/>
              <a:defRPr/>
            </a:lvl5pPr>
          </a:lstStyle>
          <a:p>
            <a:pPr lvl="0"/>
            <a:r>
              <a:rPr lang="en-US" dirty="0" smtClean="0"/>
              <a:t>Click to make</a:t>
            </a:r>
          </a:p>
          <a:p>
            <a:pPr lvl="0"/>
            <a:r>
              <a:rPr lang="en-US" dirty="0" smtClean="0"/>
              <a:t>big statement</a:t>
            </a:r>
            <a:endParaRPr lang="en-US" dirty="0"/>
          </a:p>
        </p:txBody>
      </p:sp>
    </p:spTree>
    <p:extLst>
      <p:ext uri="{BB962C8B-B14F-4D97-AF65-F5344CB8AC3E}">
        <p14:creationId xmlns:p14="http://schemas.microsoft.com/office/powerpoint/2010/main" val="23571160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white">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88552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3"/>
        <p:cNvGrpSpPr/>
        <p:nvPr/>
      </p:nvGrpSpPr>
      <p:grpSpPr>
        <a:xfrm>
          <a:off x="0" y="0"/>
          <a:ext cx="0" cy="0"/>
          <a:chOff x="0" y="0"/>
          <a:chExt cx="0" cy="0"/>
        </a:xfrm>
      </p:grpSpPr>
      <p:sp>
        <p:nvSpPr>
          <p:cNvPr id="544" name="Shape 544"/>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545" name="Shape 545"/>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546" name="Shape 5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549" name="Shape 5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2" name="Shape 552"/>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553" name="Shape 55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‹Nr.›</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28614" y="304137"/>
            <a:ext cx="8408191" cy="963878"/>
          </a:xfrm>
          <a:prstGeom prst="rect">
            <a:avLst/>
          </a:prstGeom>
          <a:noFill/>
          <a:ln>
            <a:noFill/>
          </a:ln>
        </p:spPr>
        <p:txBody>
          <a:bodyPr lIns="68575" tIns="68575" rIns="68575" bIns="68575" anchor="ctr" anchorCtr="0"/>
          <a:lstStyle>
            <a:lvl1pPr marL="0" marR="0" indent="0" algn="l" rtl="0">
              <a:lnSpc>
                <a:spcPct val="90000"/>
              </a:lnSpc>
              <a:spcBef>
                <a:spcPts val="0"/>
              </a:spcBef>
              <a:buClr>
                <a:schemeClr val="dk1"/>
              </a:buClr>
              <a:buSzPct val="30555"/>
              <a:buFont typeface="Lato"/>
              <a:buNone/>
              <a:defRPr sz="3600" b="0" i="0" u="none" strike="noStrike" cap="none" baseline="0">
                <a:solidFill>
                  <a:schemeClr val="dk1"/>
                </a:solidFill>
                <a:latin typeface="Lato"/>
                <a:ea typeface="Lato"/>
                <a:cs typeface="Lato"/>
                <a:sym typeface="Lato"/>
              </a:defRPr>
            </a:lvl1pPr>
            <a:lvl2pPr marL="0" marR="0" indent="0" algn="l" rtl="0">
              <a:spcBef>
                <a:spcPts val="0"/>
              </a:spcBef>
              <a:buSzPct val="100000"/>
              <a:defRPr sz="1100"/>
            </a:lvl2pPr>
            <a:lvl3pPr marL="0" marR="0" indent="0" algn="l" rtl="0">
              <a:spcBef>
                <a:spcPts val="0"/>
              </a:spcBef>
              <a:buSzPct val="100000"/>
              <a:defRPr sz="1100"/>
            </a:lvl3pPr>
            <a:lvl4pPr marL="0" marR="0" indent="0" algn="l" rtl="0">
              <a:spcBef>
                <a:spcPts val="0"/>
              </a:spcBef>
              <a:buSzPct val="100000"/>
              <a:defRPr sz="1100"/>
            </a:lvl4pPr>
            <a:lvl5pPr marL="0" marR="0" indent="0" algn="l" rtl="0">
              <a:spcBef>
                <a:spcPts val="0"/>
              </a:spcBef>
              <a:buSzPct val="100000"/>
              <a:defRPr sz="1100"/>
            </a:lvl5pPr>
            <a:lvl6pPr marL="0" marR="0" indent="0" algn="l" rtl="0">
              <a:spcBef>
                <a:spcPts val="0"/>
              </a:spcBef>
              <a:buSzPct val="100000"/>
              <a:defRPr sz="1100"/>
            </a:lvl6pPr>
            <a:lvl7pPr marL="0" marR="0" indent="0" algn="l" rtl="0">
              <a:spcBef>
                <a:spcPts val="0"/>
              </a:spcBef>
              <a:buSzPct val="100000"/>
              <a:defRPr sz="1100"/>
            </a:lvl7pPr>
            <a:lvl8pPr marL="0" marR="0" indent="0" algn="l" rtl="0">
              <a:spcBef>
                <a:spcPts val="0"/>
              </a:spcBef>
              <a:buSzPct val="100000"/>
              <a:defRPr sz="1100"/>
            </a:lvl8pPr>
            <a:lvl9pPr marL="0" marR="0" indent="0" algn="l" rtl="0">
              <a:spcBef>
                <a:spcPts val="0"/>
              </a:spcBef>
              <a:buSzPct val="100000"/>
              <a:defRPr sz="1100"/>
            </a:lvl9pPr>
          </a:lstStyle>
          <a:p>
            <a:endParaRPr/>
          </a:p>
        </p:txBody>
      </p:sp>
      <p:sp>
        <p:nvSpPr>
          <p:cNvPr id="6" name="Shape 6"/>
          <p:cNvSpPr txBox="1">
            <a:spLocks noGrp="1"/>
          </p:cNvSpPr>
          <p:nvPr>
            <p:ph type="body" idx="1"/>
          </p:nvPr>
        </p:nvSpPr>
        <p:spPr>
          <a:xfrm>
            <a:off x="328614" y="1526651"/>
            <a:ext cx="8408191" cy="3106070"/>
          </a:xfrm>
          <a:prstGeom prst="rect">
            <a:avLst/>
          </a:prstGeom>
          <a:noFill/>
          <a:ln>
            <a:noFill/>
          </a:ln>
        </p:spPr>
        <p:txBody>
          <a:bodyPr lIns="68575" tIns="68575" rIns="68575" bIns="68575" anchor="t" anchorCtr="0"/>
          <a:lstStyle>
            <a:lvl1pPr marL="139700" marR="0" indent="406400" algn="l" rtl="0">
              <a:lnSpc>
                <a:spcPct val="100000"/>
              </a:lnSpc>
              <a:spcBef>
                <a:spcPts val="800"/>
              </a:spcBef>
              <a:buClr>
                <a:srgbClr val="3C59FD"/>
              </a:buClr>
              <a:buSzPct val="40740"/>
              <a:buFont typeface="Arial"/>
              <a:buChar char="•"/>
              <a:defRPr sz="2700" b="0" i="0" u="none" strike="noStrike" cap="none" baseline="0">
                <a:solidFill>
                  <a:schemeClr val="dk1"/>
                </a:solidFill>
                <a:latin typeface="Lato"/>
                <a:ea typeface="Lato"/>
                <a:cs typeface="Lato"/>
                <a:sym typeface="Lato"/>
              </a:defRPr>
            </a:lvl1pPr>
            <a:lvl2pPr marL="279400" marR="0" indent="241300" algn="l" rtl="0">
              <a:lnSpc>
                <a:spcPct val="90000"/>
              </a:lnSpc>
              <a:spcBef>
                <a:spcPts val="400"/>
              </a:spcBef>
              <a:buClr>
                <a:srgbClr val="3C59FD"/>
              </a:buClr>
              <a:buSzPct val="52380"/>
              <a:buFont typeface="Arial"/>
              <a:buChar char="•"/>
              <a:defRPr sz="2100" b="0" i="0" u="none" strike="noStrike" cap="none" baseline="0">
                <a:solidFill>
                  <a:schemeClr val="dk1"/>
                </a:solidFill>
                <a:latin typeface="Lato"/>
                <a:ea typeface="Lato"/>
                <a:cs typeface="Lato"/>
                <a:sym typeface="Lato"/>
              </a:defRPr>
            </a:lvl2pPr>
            <a:lvl3pPr marL="406400" marR="0" indent="215900" algn="l" rtl="0">
              <a:lnSpc>
                <a:spcPct val="90000"/>
              </a:lnSpc>
              <a:spcBef>
                <a:spcPts val="400"/>
              </a:spcBef>
              <a:buClr>
                <a:srgbClr val="3C59FD"/>
              </a:buClr>
              <a:buSzPct val="73333"/>
              <a:buFont typeface="Arial"/>
              <a:buChar char="•"/>
              <a:defRPr sz="1500" b="0" i="0" u="none" strike="noStrike" cap="none" baseline="0">
                <a:solidFill>
                  <a:schemeClr val="dk1"/>
                </a:solidFill>
                <a:latin typeface="Lato"/>
                <a:ea typeface="Lato"/>
                <a:cs typeface="Lato"/>
                <a:sym typeface="Lato"/>
              </a:defRPr>
            </a:lvl3pPr>
            <a:lvl4pPr marL="546100" marR="0" indent="203200" algn="l" rtl="0">
              <a:lnSpc>
                <a:spcPct val="90000"/>
              </a:lnSpc>
              <a:spcBef>
                <a:spcPts val="400"/>
              </a:spcBef>
              <a:buClr>
                <a:srgbClr val="3C59FD"/>
              </a:buClr>
              <a:buSzPct val="78571"/>
              <a:buFont typeface="Arial"/>
              <a:buChar char="•"/>
              <a:defRPr sz="1400" b="0" i="0" u="none" strike="noStrike" cap="none" baseline="0">
                <a:solidFill>
                  <a:schemeClr val="dk1"/>
                </a:solidFill>
                <a:latin typeface="Lato"/>
                <a:ea typeface="Lato"/>
                <a:cs typeface="Lato"/>
                <a:sym typeface="Lato"/>
              </a:defRPr>
            </a:lvl4pPr>
            <a:lvl5pPr marL="685800" marR="0" indent="190500" algn="l" rtl="0">
              <a:lnSpc>
                <a:spcPct val="90000"/>
              </a:lnSpc>
              <a:spcBef>
                <a:spcPts val="400"/>
              </a:spcBef>
              <a:buClr>
                <a:srgbClr val="3C59FD"/>
              </a:buClr>
              <a:buSzPct val="91666"/>
              <a:buFont typeface="Arial"/>
              <a:buChar char="•"/>
              <a:defRPr sz="1200" b="0" i="0" u="none" strike="noStrike" cap="none" baseline="0">
                <a:solidFill>
                  <a:schemeClr val="dk1"/>
                </a:solidFill>
                <a:latin typeface="Lato"/>
                <a:ea typeface="Lato"/>
                <a:cs typeface="Lato"/>
                <a:sym typeface="Lato"/>
              </a:defRPr>
            </a:lvl5pPr>
            <a:lvl6pPr marL="1892300" marR="0" indent="-114300" algn="l" rtl="0">
              <a:lnSpc>
                <a:spcPct val="90000"/>
              </a:lnSpc>
              <a:spcBef>
                <a:spcPts val="400"/>
              </a:spcBef>
              <a:buClr>
                <a:srgbClr val="95BC46"/>
              </a:buClr>
              <a:buSzPct val="122222"/>
              <a:buFont typeface="Arial"/>
              <a:buChar char="•"/>
              <a:defRPr sz="900" b="0" i="0" u="none" strike="noStrike" cap="none" baseline="0">
                <a:solidFill>
                  <a:srgbClr val="95BC46"/>
                </a:solidFill>
                <a:latin typeface="Open Sans"/>
                <a:ea typeface="Open Sans"/>
                <a:cs typeface="Open Sans"/>
                <a:sym typeface="Open Sans"/>
              </a:defRPr>
            </a:lvl6pPr>
            <a:lvl7pPr marL="22352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7pPr>
            <a:lvl8pPr marL="25781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8pPr>
            <a:lvl9pPr marL="2921000" marR="0" indent="-88900" algn="l" rtl="0">
              <a:lnSpc>
                <a:spcPct val="90000"/>
              </a:lnSpc>
              <a:spcBef>
                <a:spcPts val="400"/>
              </a:spcBef>
              <a:buClr>
                <a:schemeClr val="dk1"/>
              </a:buClr>
              <a:buSzPct val="78571"/>
              <a:buFont typeface="Arial"/>
              <a:buChar char="•"/>
              <a:defRPr sz="1400" b="0" i="0" u="none" strike="noStrike" cap="none" baseline="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68" r:id="rId4"/>
    <p:sldLayoutId id="2147483669" r:id="rId5"/>
    <p:sldLayoutId id="2147483670"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541" name="Shape 54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542" name="Shape 54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t>‹Nr.›</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bit.ly/how-nativescript-works"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docs.nativescript.org/styling#supported-properties"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281281" y="1776795"/>
            <a:ext cx="8129585" cy="1220636"/>
          </a:xfrm>
          <a:prstGeom prst="rect">
            <a:avLst/>
          </a:prstGeom>
          <a:noFill/>
          <a:ln>
            <a:noFill/>
          </a:ln>
        </p:spPr>
        <p:txBody>
          <a:bodyPr lIns="68575" tIns="34275" rIns="68575" bIns="34275" anchor="ctr" anchorCtr="0">
            <a:noAutofit/>
          </a:bodyPr>
          <a:lstStyle/>
          <a:p>
            <a:pPr lvl="0">
              <a:buSzPct val="25000"/>
            </a:pPr>
            <a:r>
              <a:rPr lang="de-DE" sz="3600" b="1" dirty="0" err="1" smtClean="0"/>
              <a:t>NativeScript</a:t>
            </a:r>
            <a:r>
              <a:rPr lang="de-DE" sz="3600" b="1" dirty="0" smtClean="0"/>
              <a:t> mit Angular 2</a:t>
            </a:r>
            <a:endParaRPr lang="en" sz="3600" b="1" dirty="0"/>
          </a:p>
        </p:txBody>
      </p:sp>
      <p:sp>
        <p:nvSpPr>
          <p:cNvPr id="5" name="Subtitle 4"/>
          <p:cNvSpPr>
            <a:spLocks noGrp="1"/>
          </p:cNvSpPr>
          <p:nvPr>
            <p:ph type="subTitle" idx="1"/>
          </p:nvPr>
        </p:nvSpPr>
        <p:spPr>
          <a:xfrm>
            <a:off x="281281" y="2673635"/>
            <a:ext cx="6408212" cy="446528"/>
          </a:xfrm>
        </p:spPr>
        <p:txBody>
          <a:bodyPr>
            <a:normAutofit lnSpcReduction="10000"/>
          </a:bodyPr>
          <a:lstStyle/>
          <a:p>
            <a:r>
              <a:rPr lang="en-US" dirty="0" smtClean="0"/>
              <a:t>You know Angular. Now you know mobile.</a:t>
            </a:r>
            <a:endParaRPr lang="en-US"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447675" y="358140"/>
            <a:ext cx="5572125" cy="417340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447675" y="358140"/>
            <a:ext cx="5572125" cy="4173408"/>
          </a:xfrm>
          <a:prstGeom prst="rect">
            <a:avLst/>
          </a:prstGeom>
          <a:noFill/>
          <a:ln>
            <a:noFill/>
          </a:ln>
        </p:spPr>
      </p:pic>
    </p:spTree>
    <p:extLst>
      <p:ext uri="{BB962C8B-B14F-4D97-AF65-F5344CB8AC3E}">
        <p14:creationId xmlns:p14="http://schemas.microsoft.com/office/powerpoint/2010/main" val="1293242998"/>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2"/>
        <p:cNvGrpSpPr/>
        <p:nvPr/>
      </p:nvGrpSpPr>
      <p:grpSpPr>
        <a:xfrm>
          <a:off x="0" y="0"/>
          <a:ext cx="0" cy="0"/>
          <a:chOff x="0" y="0"/>
          <a:chExt cx="0" cy="0"/>
        </a:xfrm>
      </p:grpSpPr>
      <p:grpSp>
        <p:nvGrpSpPr>
          <p:cNvPr id="6" name="Group 5"/>
          <p:cNvGrpSpPr/>
          <p:nvPr/>
        </p:nvGrpSpPr>
        <p:grpSpPr>
          <a:xfrm>
            <a:off x="5078824" y="1276224"/>
            <a:ext cx="3715447" cy="2010676"/>
            <a:chOff x="4844350" y="1050592"/>
            <a:chExt cx="3715447" cy="2010676"/>
          </a:xfrm>
        </p:grpSpPr>
        <p:sp>
          <p:nvSpPr>
            <p:cNvPr id="5" name="Rounded Rectangle 4"/>
            <p:cNvSpPr/>
            <p:nvPr/>
          </p:nvSpPr>
          <p:spPr>
            <a:xfrm>
              <a:off x="4844350" y="1050592"/>
              <a:ext cx="3394001" cy="2010676"/>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5" name="Shape 195"/>
            <p:cNvPicPr preferRelativeResize="0"/>
            <p:nvPr/>
          </p:nvPicPr>
          <p:blipFill rotWithShape="1">
            <a:blip r:embed="rId3">
              <a:alphaModFix/>
            </a:blip>
            <a:srcRect/>
            <a:stretch/>
          </p:blipFill>
          <p:spPr>
            <a:xfrm>
              <a:off x="5220264" y="1191375"/>
              <a:ext cx="885937" cy="885937"/>
            </a:xfrm>
            <a:prstGeom prst="rect">
              <a:avLst/>
            </a:prstGeom>
            <a:noFill/>
            <a:ln>
              <a:noFill/>
            </a:ln>
          </p:spPr>
        </p:pic>
        <p:pic>
          <p:nvPicPr>
            <p:cNvPr id="197" name="Shape 197"/>
            <p:cNvPicPr preferRelativeResize="0"/>
            <p:nvPr/>
          </p:nvPicPr>
          <p:blipFill rotWithShape="1">
            <a:blip r:embed="rId4">
              <a:alphaModFix/>
            </a:blip>
            <a:srcRect/>
            <a:stretch/>
          </p:blipFill>
          <p:spPr>
            <a:xfrm>
              <a:off x="7183435" y="1189597"/>
              <a:ext cx="888682" cy="888682"/>
            </a:xfrm>
            <a:prstGeom prst="rect">
              <a:avLst/>
            </a:prstGeom>
            <a:noFill/>
            <a:ln>
              <a:noFill/>
            </a:ln>
          </p:spPr>
        </p:pic>
        <p:sp>
          <p:nvSpPr>
            <p:cNvPr id="198" name="Shape 198"/>
            <p:cNvSpPr txBox="1"/>
            <p:nvPr/>
          </p:nvSpPr>
          <p:spPr>
            <a:xfrm>
              <a:off x="5078411" y="2201628"/>
              <a:ext cx="3481386" cy="608171"/>
            </a:xfrm>
            <a:prstGeom prst="rect">
              <a:avLst/>
            </a:prstGeom>
            <a:noFill/>
            <a:ln>
              <a:noFill/>
            </a:ln>
          </p:spPr>
          <p:txBody>
            <a:bodyPr lIns="68575" tIns="34275" rIns="68575" bIns="34275" anchor="t" anchorCtr="0">
              <a:noAutofit/>
            </a:bodyPr>
            <a:lstStyle/>
            <a:p>
              <a:pPr marL="139700" marR="0" lvl="0" indent="266700" algn="l" rtl="0">
                <a:lnSpc>
                  <a:spcPct val="100000"/>
                </a:lnSpc>
                <a:spcBef>
                  <a:spcPts val="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No cross compilation</a:t>
              </a:r>
            </a:p>
          </p:txBody>
        </p:sp>
        <p:sp>
          <p:nvSpPr>
            <p:cNvPr id="199" name="Shape 199"/>
            <p:cNvSpPr txBox="1"/>
            <p:nvPr/>
          </p:nvSpPr>
          <p:spPr>
            <a:xfrm>
              <a:off x="6244271" y="1332948"/>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dirty="0">
                  <a:solidFill>
                    <a:schemeClr val="dk1"/>
                  </a:solidFill>
                  <a:latin typeface="Lato"/>
                  <a:ea typeface="Lato"/>
                  <a:cs typeface="Lato"/>
                  <a:sym typeface="Lato"/>
                </a:rPr>
                <a:t>!=</a:t>
              </a:r>
            </a:p>
          </p:txBody>
        </p:sp>
      </p:grpSp>
      <p:grpSp>
        <p:nvGrpSpPr>
          <p:cNvPr id="7" name="Group 6"/>
          <p:cNvGrpSpPr/>
          <p:nvPr/>
        </p:nvGrpSpPr>
        <p:grpSpPr>
          <a:xfrm>
            <a:off x="162812" y="2540202"/>
            <a:ext cx="4762289" cy="2190109"/>
            <a:chOff x="162812" y="2515776"/>
            <a:chExt cx="4762289" cy="2190109"/>
          </a:xfrm>
        </p:grpSpPr>
        <p:sp>
          <p:nvSpPr>
            <p:cNvPr id="4" name="Rounded Rectangle 3"/>
            <p:cNvSpPr/>
            <p:nvPr/>
          </p:nvSpPr>
          <p:spPr>
            <a:xfrm>
              <a:off x="162812" y="2515776"/>
              <a:ext cx="4762289" cy="2190109"/>
            </a:xfrm>
            <a:prstGeom prst="roundRect">
              <a:avLst/>
            </a:prstGeom>
            <a:solidFill>
              <a:srgbClr val="FFFFFF"/>
            </a:solidFill>
            <a:ln>
              <a:solidFill>
                <a:srgbClr val="2A2D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1" name="Shape 201"/>
            <p:cNvPicPr preferRelativeResize="0"/>
            <p:nvPr/>
          </p:nvPicPr>
          <p:blipFill rotWithShape="1">
            <a:blip r:embed="rId5">
              <a:alphaModFix/>
            </a:blip>
            <a:srcRect/>
            <a:stretch/>
          </p:blipFill>
          <p:spPr>
            <a:xfrm>
              <a:off x="3661573" y="2644139"/>
              <a:ext cx="982979" cy="982979"/>
            </a:xfrm>
            <a:prstGeom prst="rect">
              <a:avLst/>
            </a:prstGeom>
            <a:noFill/>
            <a:ln>
              <a:noFill/>
            </a:ln>
          </p:spPr>
        </p:pic>
        <p:pic>
          <p:nvPicPr>
            <p:cNvPr id="202" name="Shape 202"/>
            <p:cNvPicPr preferRelativeResize="0"/>
            <p:nvPr/>
          </p:nvPicPr>
          <p:blipFill rotWithShape="1">
            <a:blip r:embed="rId6">
              <a:alphaModFix/>
            </a:blip>
            <a:srcRect/>
            <a:stretch/>
          </p:blipFill>
          <p:spPr>
            <a:xfrm>
              <a:off x="2455334" y="2667000"/>
              <a:ext cx="934402" cy="934402"/>
            </a:xfrm>
            <a:prstGeom prst="rect">
              <a:avLst/>
            </a:prstGeom>
            <a:noFill/>
            <a:ln>
              <a:noFill/>
            </a:ln>
          </p:spPr>
        </p:pic>
        <p:sp>
          <p:nvSpPr>
            <p:cNvPr id="203" name="Shape 203"/>
            <p:cNvSpPr txBox="1"/>
            <p:nvPr/>
          </p:nvSpPr>
          <p:spPr>
            <a:xfrm>
              <a:off x="471961" y="3598068"/>
              <a:ext cx="3542346" cy="1012031"/>
            </a:xfrm>
            <a:prstGeom prst="rect">
              <a:avLst/>
            </a:prstGeom>
            <a:noFill/>
            <a:ln>
              <a:noFill/>
            </a:ln>
          </p:spPr>
          <p:txBody>
            <a:bodyPr lIns="68575" tIns="34275" rIns="68575" bIns="34275" anchor="t" anchorCtr="0">
              <a:noAutofit/>
            </a:bodyPr>
            <a:lstStyle/>
            <a:p>
              <a:pPr marL="139700" marR="0" lvl="0" indent="266700" algn="l" rtl="0">
                <a:lnSpc>
                  <a:spcPct val="100000"/>
                </a:lnSpc>
                <a:spcBef>
                  <a:spcPts val="0"/>
                </a:spcBef>
                <a:buClr>
                  <a:srgbClr val="3C59FD"/>
                </a:buClr>
                <a:buSzPct val="81481"/>
                <a:buFont typeface="Arial"/>
                <a:buChar char="•"/>
              </a:pPr>
              <a:r>
                <a:rPr lang="en" sz="2700" b="0" i="0" u="none" strike="noStrike" cap="none" baseline="0">
                  <a:solidFill>
                    <a:schemeClr val="dk1"/>
                  </a:solidFill>
                  <a:latin typeface="Lato"/>
                  <a:ea typeface="Lato"/>
                  <a:cs typeface="Lato"/>
                  <a:sym typeface="Lato"/>
                </a:rPr>
                <a:t>Direct access to native APIs in JS</a:t>
              </a:r>
            </a:p>
          </p:txBody>
        </p:sp>
        <p:pic>
          <p:nvPicPr>
            <p:cNvPr id="204" name="Shape 204"/>
            <p:cNvPicPr preferRelativeResize="0"/>
            <p:nvPr/>
          </p:nvPicPr>
          <p:blipFill rotWithShape="1">
            <a:blip r:embed="rId3">
              <a:alphaModFix/>
            </a:blip>
            <a:srcRect/>
            <a:stretch/>
          </p:blipFill>
          <p:spPr>
            <a:xfrm>
              <a:off x="354733" y="2641155"/>
              <a:ext cx="885937" cy="885937"/>
            </a:xfrm>
            <a:prstGeom prst="rect">
              <a:avLst/>
            </a:prstGeom>
            <a:noFill/>
            <a:ln>
              <a:noFill/>
            </a:ln>
          </p:spPr>
        </p:pic>
        <p:sp>
          <p:nvSpPr>
            <p:cNvPr id="205" name="Shape 205"/>
            <p:cNvSpPr txBox="1"/>
            <p:nvPr/>
          </p:nvSpPr>
          <p:spPr>
            <a:xfrm>
              <a:off x="1401601" y="2752248"/>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a:solidFill>
                    <a:schemeClr val="dk1"/>
                  </a:solidFill>
                  <a:latin typeface="Lato"/>
                  <a:ea typeface="Lato"/>
                  <a:cs typeface="Lato"/>
                  <a:sym typeface="Lato"/>
                </a:rPr>
                <a:t>!=</a:t>
              </a:r>
            </a:p>
          </p:txBody>
        </p:sp>
      </p:grpSp>
      <p:grpSp>
        <p:nvGrpSpPr>
          <p:cNvPr id="9" name="Group 8"/>
          <p:cNvGrpSpPr/>
          <p:nvPr/>
        </p:nvGrpSpPr>
        <p:grpSpPr>
          <a:xfrm>
            <a:off x="162813" y="445625"/>
            <a:ext cx="4762288" cy="1652759"/>
            <a:chOff x="162813" y="38525"/>
            <a:chExt cx="4762288" cy="1652759"/>
          </a:xfrm>
        </p:grpSpPr>
        <p:sp>
          <p:nvSpPr>
            <p:cNvPr id="3" name="Rounded Rectangle 2"/>
            <p:cNvSpPr/>
            <p:nvPr/>
          </p:nvSpPr>
          <p:spPr>
            <a:xfrm>
              <a:off x="162813" y="38525"/>
              <a:ext cx="4762288" cy="1652759"/>
            </a:xfrm>
            <a:prstGeom prst="round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pic>
          <p:nvPicPr>
            <p:cNvPr id="194" name="Shape 194"/>
            <p:cNvPicPr preferRelativeResize="0"/>
            <p:nvPr/>
          </p:nvPicPr>
          <p:blipFill rotWithShape="1">
            <a:blip r:embed="rId3">
              <a:alphaModFix/>
            </a:blip>
            <a:srcRect/>
            <a:stretch/>
          </p:blipFill>
          <p:spPr>
            <a:xfrm>
              <a:off x="598625" y="146188"/>
              <a:ext cx="885937" cy="885937"/>
            </a:xfrm>
            <a:prstGeom prst="rect">
              <a:avLst/>
            </a:prstGeom>
            <a:noFill/>
            <a:ln>
              <a:noFill/>
            </a:ln>
          </p:spPr>
        </p:pic>
        <p:pic>
          <p:nvPicPr>
            <p:cNvPr id="196" name="Shape 196"/>
            <p:cNvPicPr preferRelativeResize="0"/>
            <p:nvPr/>
          </p:nvPicPr>
          <p:blipFill rotWithShape="1">
            <a:blip r:embed="rId7">
              <a:alphaModFix/>
            </a:blip>
            <a:srcRect/>
            <a:stretch/>
          </p:blipFill>
          <p:spPr>
            <a:xfrm>
              <a:off x="2201105" y="95833"/>
              <a:ext cx="1299210" cy="1102198"/>
            </a:xfrm>
            <a:prstGeom prst="rect">
              <a:avLst/>
            </a:prstGeom>
            <a:noFill/>
            <a:ln>
              <a:noFill/>
            </a:ln>
          </p:spPr>
        </p:pic>
        <p:sp>
          <p:nvSpPr>
            <p:cNvPr id="200" name="Shape 200"/>
            <p:cNvSpPr txBox="1"/>
            <p:nvPr/>
          </p:nvSpPr>
          <p:spPr>
            <a:xfrm>
              <a:off x="1645493" y="257281"/>
              <a:ext cx="745806" cy="661511"/>
            </a:xfrm>
            <a:prstGeom prst="rect">
              <a:avLst/>
            </a:prstGeom>
            <a:noFill/>
            <a:ln>
              <a:noFill/>
            </a:ln>
          </p:spPr>
          <p:txBody>
            <a:bodyPr lIns="68575" tIns="34275" rIns="68575" bIns="34275" anchor="t" anchorCtr="0">
              <a:noAutofit/>
            </a:bodyPr>
            <a:lstStyle/>
            <a:p>
              <a:pPr marL="139700" marR="0" lvl="0" indent="0" algn="l" rtl="0">
                <a:lnSpc>
                  <a:spcPct val="100000"/>
                </a:lnSpc>
                <a:spcBef>
                  <a:spcPts val="0"/>
                </a:spcBef>
                <a:buClr>
                  <a:srgbClr val="3C59FD"/>
                </a:buClr>
                <a:buSzPct val="25000"/>
                <a:buFont typeface="Arial"/>
                <a:buNone/>
              </a:pPr>
              <a:r>
                <a:rPr lang="en" sz="3600" b="1" i="0" u="none" strike="noStrike" cap="none" baseline="0" dirty="0">
                  <a:solidFill>
                    <a:schemeClr val="dk1"/>
                  </a:solidFill>
                  <a:latin typeface="Lato"/>
                  <a:ea typeface="Lato"/>
                  <a:cs typeface="Lato"/>
                  <a:sym typeface="Lato"/>
                </a:rPr>
                <a:t>!=</a:t>
              </a:r>
            </a:p>
          </p:txBody>
        </p:sp>
        <p:pic>
          <p:nvPicPr>
            <p:cNvPr id="2" name="Picture 1"/>
            <p:cNvPicPr>
              <a:picLocks noChangeAspect="1"/>
            </p:cNvPicPr>
            <p:nvPr/>
          </p:nvPicPr>
          <p:blipFill>
            <a:blip r:embed="rId8"/>
            <a:stretch>
              <a:fillRect/>
            </a:stretch>
          </p:blipFill>
          <p:spPr>
            <a:xfrm>
              <a:off x="3523176" y="95833"/>
              <a:ext cx="1321174" cy="1321174"/>
            </a:xfrm>
            <a:prstGeom prst="rect">
              <a:avLst/>
            </a:prstGeom>
          </p:spPr>
        </p:pic>
        <p:sp>
          <p:nvSpPr>
            <p:cNvPr id="8" name="TextBox 7"/>
            <p:cNvSpPr txBox="1"/>
            <p:nvPr/>
          </p:nvSpPr>
          <p:spPr>
            <a:xfrm>
              <a:off x="577982" y="1114687"/>
              <a:ext cx="1813317" cy="523220"/>
            </a:xfrm>
            <a:prstGeom prst="rect">
              <a:avLst/>
            </a:prstGeom>
            <a:noFill/>
          </p:spPr>
          <p:txBody>
            <a:bodyPr wrap="none" rtlCol="0">
              <a:spAutoFit/>
            </a:bodyPr>
            <a:lstStyle/>
            <a:p>
              <a:pPr marL="139700" lvl="0" indent="266700">
                <a:buClr>
                  <a:srgbClr val="3C59FD"/>
                </a:buClr>
                <a:buSzPct val="81481"/>
                <a:buFont typeface="Arial"/>
                <a:buChar char="•"/>
              </a:pPr>
              <a:r>
                <a:rPr lang="en" sz="2700" dirty="0">
                  <a:solidFill>
                    <a:schemeClr val="dk1"/>
                  </a:solidFill>
                  <a:latin typeface="Lato"/>
                  <a:ea typeface="Lato"/>
                  <a:cs typeface="Lato"/>
                  <a:sym typeface="Lato"/>
                </a:rPr>
                <a:t>No DOM</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36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36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a:solidFill>
                  <a:schemeClr val="dk1"/>
                </a:solidFill>
                <a:latin typeface="Lato"/>
                <a:ea typeface="Lato"/>
                <a:cs typeface="Lato"/>
                <a:sym typeface="Lato"/>
              </a:rPr>
              <a:t>Why NativeScript?</a:t>
            </a:r>
          </a:p>
        </p:txBody>
      </p:sp>
      <p:sp>
        <p:nvSpPr>
          <p:cNvPr id="212" name="Shape 212"/>
          <p:cNvSpPr txBox="1">
            <a:spLocks noGrp="1"/>
          </p:cNvSpPr>
          <p:nvPr>
            <p:ph type="body" idx="1"/>
          </p:nvPr>
        </p:nvSpPr>
        <p:spPr>
          <a:xfrm>
            <a:off x="328613" y="1350167"/>
            <a:ext cx="8251507" cy="3446170"/>
          </a:xfrm>
          <a:prstGeom prst="rect">
            <a:avLst/>
          </a:prstGeom>
          <a:noFill/>
          <a:ln>
            <a:noFill/>
          </a:ln>
        </p:spPr>
        <p:txBody>
          <a:bodyPr lIns="68575" tIns="34275" rIns="68575" bIns="34275" anchor="t" anchorCtr="0">
            <a:noAutofit/>
          </a:bodyPr>
          <a:lstStyle/>
          <a:p>
            <a:pPr marL="139700" marR="0" lvl="0" indent="266700" algn="l" rtl="0">
              <a:lnSpc>
                <a:spcPct val="90000"/>
              </a:lnSpc>
              <a:spcBef>
                <a:spcPts val="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Skills </a:t>
            </a:r>
            <a:r>
              <a:rPr lang="en" sz="2500" b="0" i="0" u="none" strike="noStrike" cap="none" baseline="0" dirty="0" smtClean="0">
                <a:solidFill>
                  <a:schemeClr val="dk1"/>
                </a:solidFill>
                <a:latin typeface="Lato"/>
                <a:ea typeface="Lato"/>
                <a:cs typeface="Lato"/>
                <a:sym typeface="Lato"/>
              </a:rPr>
              <a:t>reuse</a:t>
            </a:r>
            <a:endParaRPr lang="en" sz="2500" b="0" i="0" u="none" strike="noStrike" cap="none" baseline="0" dirty="0">
              <a:solidFill>
                <a:schemeClr val="dk1"/>
              </a:solidFill>
              <a:latin typeface="Lato"/>
              <a:ea typeface="Lato"/>
              <a:cs typeface="Lato"/>
              <a:sym typeface="Lato"/>
            </a:endParaRPr>
          </a:p>
          <a:p>
            <a:pPr marL="279400" marR="0" lvl="2" indent="247650" algn="l" rtl="0">
              <a:lnSpc>
                <a:spcPct val="90000"/>
              </a:lnSpc>
              <a:spcBef>
                <a:spcPts val="400"/>
              </a:spcBef>
              <a:buClr>
                <a:srgbClr val="3C59FD"/>
              </a:buClr>
              <a:buSzPct val="100000"/>
              <a:buFont typeface="Arial"/>
              <a:buChar char="•"/>
            </a:pPr>
            <a:r>
              <a:rPr lang="en" sz="1900" dirty="0" smtClean="0"/>
              <a:t>JavaScript and CSS</a:t>
            </a:r>
          </a:p>
          <a:p>
            <a:pPr lvl="2" indent="247650">
              <a:lnSpc>
                <a:spcPct val="90000"/>
              </a:lnSpc>
              <a:spcBef>
                <a:spcPts val="400"/>
              </a:spcBef>
              <a:buSzPct val="100000"/>
            </a:pPr>
            <a:r>
              <a:rPr lang="en" sz="1900" b="1" dirty="0" smtClean="0"/>
              <a:t>Angular2</a:t>
            </a:r>
            <a:endParaRPr lang="en" sz="1900" b="1" dirty="0"/>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Code reuse</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npm modules, 3</a:t>
            </a:r>
            <a:r>
              <a:rPr lang="en" sz="1900" b="0" i="0" u="none" strike="noStrike" cap="none" baseline="30000" dirty="0">
                <a:solidFill>
                  <a:schemeClr val="dk1"/>
                </a:solidFill>
                <a:latin typeface="Lato"/>
                <a:ea typeface="Lato"/>
                <a:cs typeface="Lato"/>
                <a:sym typeface="Lato"/>
              </a:rPr>
              <a:t>rd</a:t>
            </a:r>
            <a:r>
              <a:rPr lang="en" sz="1900" b="0" i="0" u="none" strike="noStrike" cap="none" baseline="0" dirty="0">
                <a:solidFill>
                  <a:schemeClr val="dk1"/>
                </a:solidFill>
                <a:latin typeface="Lato"/>
                <a:ea typeface="Lato"/>
                <a:cs typeface="Lato"/>
                <a:sym typeface="Lato"/>
              </a:rPr>
              <a:t>-party iOS and Android libraries</a:t>
            </a:r>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Easily use native APIs</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No wrappers to access native APIs</a:t>
            </a:r>
          </a:p>
          <a:p>
            <a:pPr marL="279400" marR="0" lvl="2" indent="266700" algn="l" rtl="0">
              <a:lnSpc>
                <a:spcPct val="90000"/>
              </a:lnSpc>
              <a:spcBef>
                <a:spcPts val="400"/>
              </a:spcBef>
              <a:buClr>
                <a:srgbClr val="3C59FD"/>
              </a:buClr>
              <a:buSzPct val="84210"/>
              <a:buFont typeface="Arial"/>
              <a:buChar char="•"/>
            </a:pPr>
            <a:r>
              <a:rPr lang="en" sz="1900" b="0" i="0" u="none" strike="noStrike" cap="none" baseline="0" dirty="0">
                <a:solidFill>
                  <a:schemeClr val="dk1"/>
                </a:solidFill>
                <a:latin typeface="Lato"/>
                <a:ea typeface="Lato"/>
                <a:cs typeface="Lato"/>
                <a:sym typeface="Lato"/>
              </a:rPr>
              <a:t>Use native UI elements</a:t>
            </a:r>
          </a:p>
          <a:p>
            <a:pPr marL="139700" marR="0" lvl="0" indent="266700" algn="l" rtl="0">
              <a:lnSpc>
                <a:spcPct val="90000"/>
              </a:lnSpc>
              <a:spcBef>
                <a:spcPts val="800"/>
              </a:spcBef>
              <a:buClr>
                <a:srgbClr val="3C59FD"/>
              </a:buClr>
              <a:buSzPct val="80000"/>
              <a:buFont typeface="Arial"/>
              <a:buChar char="•"/>
            </a:pPr>
            <a:r>
              <a:rPr lang="en" sz="2500" b="0" i="0" u="none" strike="noStrike" cap="none" baseline="0" dirty="0">
                <a:solidFill>
                  <a:schemeClr val="dk1"/>
                </a:solidFill>
                <a:latin typeface="Lato"/>
                <a:ea typeface="Lato"/>
                <a:cs typeface="Lato"/>
                <a:sym typeface="Lato"/>
              </a:rPr>
              <a:t>Open source!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2">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err="1" smtClean="0"/>
              <a:t>Warum</a:t>
            </a:r>
            <a:r>
              <a:rPr lang="en-US" dirty="0" smtClean="0"/>
              <a:t> {N} ?</a:t>
            </a:r>
            <a:endParaRPr lang="en-US" dirty="0"/>
          </a:p>
        </p:txBody>
      </p:sp>
    </p:spTree>
    <p:extLst>
      <p:ext uri="{BB962C8B-B14F-4D97-AF65-F5344CB8AC3E}">
        <p14:creationId xmlns:p14="http://schemas.microsoft.com/office/powerpoint/2010/main" val="264192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7551" y="1902727"/>
            <a:ext cx="2684699" cy="931024"/>
          </a:xfrm>
          <a:prstGeom prst="rect">
            <a:avLst/>
          </a:prstGeom>
          <a:noFill/>
        </p:spPr>
        <p:txBody>
          <a:bodyPr wrap="square" lIns="68580" tIns="34290" rIns="68580" bIns="34290" rtlCol="0">
            <a:spAutoFit/>
          </a:bodyPr>
          <a:lstStyle/>
          <a:p>
            <a:pPr algn="ctr"/>
            <a:r>
              <a:rPr lang="de-DE" dirty="0" smtClean="0">
                <a:solidFill>
                  <a:schemeClr val="bg1">
                    <a:lumMod val="50000"/>
                  </a:schemeClr>
                </a:solidFill>
                <a:latin typeface="Avenir Light" charset="0"/>
                <a:ea typeface="Avenir Light" charset="0"/>
                <a:cs typeface="Avenir Light" charset="0"/>
              </a:rPr>
              <a:t>Tipp: </a:t>
            </a:r>
          </a:p>
          <a:p>
            <a:pPr algn="ctr"/>
            <a:r>
              <a:rPr lang="de-DE" dirty="0" smtClean="0">
                <a:solidFill>
                  <a:schemeClr val="bg1">
                    <a:lumMod val="50000"/>
                  </a:schemeClr>
                </a:solidFill>
                <a:latin typeface="Avenir Light" charset="0"/>
                <a:ea typeface="Avenir Light" charset="0"/>
                <a:cs typeface="Avenir Light" charset="0"/>
              </a:rPr>
              <a:t>“</a:t>
            </a:r>
            <a:r>
              <a:rPr lang="de-DE" b="1" dirty="0" err="1" smtClean="0">
                <a:solidFill>
                  <a:schemeClr val="bg1">
                    <a:lumMod val="50000"/>
                  </a:schemeClr>
                </a:solidFill>
                <a:latin typeface="Avenir Light" charset="0"/>
                <a:ea typeface="Avenir Light" charset="0"/>
                <a:cs typeface="Avenir Light" charset="0"/>
              </a:rPr>
              <a:t>Examples</a:t>
            </a:r>
            <a:r>
              <a:rPr lang="de-DE" b="1" dirty="0" smtClean="0">
                <a:solidFill>
                  <a:schemeClr val="bg1">
                    <a:lumMod val="50000"/>
                  </a:schemeClr>
                </a:solidFill>
                <a:latin typeface="Avenir Light" charset="0"/>
                <a:ea typeface="Avenir Light" charset="0"/>
                <a:cs typeface="Avenir Light" charset="0"/>
              </a:rPr>
              <a:t> </a:t>
            </a:r>
            <a:r>
              <a:rPr lang="de-DE" b="1" dirty="0" err="1" smtClean="0">
                <a:solidFill>
                  <a:schemeClr val="bg1">
                    <a:lumMod val="50000"/>
                  </a:schemeClr>
                </a:solidFill>
                <a:latin typeface="Avenir Light" charset="0"/>
                <a:ea typeface="Avenir Light" charset="0"/>
                <a:cs typeface="Avenir Light" charset="0"/>
              </a:rPr>
              <a:t>NativeScript</a:t>
            </a:r>
            <a:r>
              <a:rPr lang="de-DE" dirty="0" smtClean="0">
                <a:solidFill>
                  <a:schemeClr val="bg1">
                    <a:lumMod val="50000"/>
                  </a:schemeClr>
                </a:solidFill>
                <a:latin typeface="Avenir Light" charset="0"/>
                <a:ea typeface="Avenir Light" charset="0"/>
                <a:cs typeface="Avenir Light" charset="0"/>
              </a:rPr>
              <a:t>”</a:t>
            </a:r>
          </a:p>
          <a:p>
            <a:pPr algn="ctr"/>
            <a:r>
              <a:rPr lang="de-DE" dirty="0">
                <a:solidFill>
                  <a:schemeClr val="bg1">
                    <a:lumMod val="50000"/>
                  </a:schemeClr>
                </a:solidFill>
                <a:latin typeface="Avenir Light" charset="0"/>
                <a:ea typeface="Avenir Light" charset="0"/>
                <a:cs typeface="Avenir Light" charset="0"/>
              </a:rPr>
              <a:t>i</a:t>
            </a:r>
            <a:r>
              <a:rPr lang="de-DE" dirty="0" smtClean="0">
                <a:solidFill>
                  <a:schemeClr val="bg1">
                    <a:lumMod val="50000"/>
                  </a:schemeClr>
                </a:solidFill>
                <a:latin typeface="Avenir Light" charset="0"/>
                <a:ea typeface="Avenir Light" charset="0"/>
                <a:cs typeface="Avenir Light" charset="0"/>
              </a:rPr>
              <a:t>m iOS App Store oder</a:t>
            </a:r>
            <a:br>
              <a:rPr lang="de-DE" dirty="0" smtClean="0">
                <a:solidFill>
                  <a:schemeClr val="bg1">
                    <a:lumMod val="50000"/>
                  </a:schemeClr>
                </a:solidFill>
                <a:latin typeface="Avenir Light" charset="0"/>
                <a:ea typeface="Avenir Light" charset="0"/>
                <a:cs typeface="Avenir Light" charset="0"/>
              </a:rPr>
            </a:br>
            <a:r>
              <a:rPr lang="de-DE" dirty="0" smtClean="0">
                <a:solidFill>
                  <a:schemeClr val="bg1">
                    <a:lumMod val="50000"/>
                  </a:schemeClr>
                </a:solidFill>
                <a:latin typeface="Avenir Light" charset="0"/>
                <a:ea typeface="Avenir Light" charset="0"/>
                <a:cs typeface="Avenir Light" charset="0"/>
              </a:rPr>
              <a:t>in Google Play ausprobieren</a:t>
            </a:r>
            <a:endParaRPr lang="de-DE" dirty="0">
              <a:solidFill>
                <a:schemeClr val="bg1">
                  <a:lumMod val="50000"/>
                </a:schemeClr>
              </a:solidFill>
              <a:latin typeface="Avenir Light" charset="0"/>
              <a:ea typeface="Avenir Light" charset="0"/>
              <a:cs typeface="Avenir Light" charset="0"/>
            </a:endParaRPr>
          </a:p>
        </p:txBody>
      </p:sp>
      <p:sp>
        <p:nvSpPr>
          <p:cNvPr id="5" name="TextBox 4"/>
          <p:cNvSpPr txBox="1"/>
          <p:nvPr/>
        </p:nvSpPr>
        <p:spPr>
          <a:xfrm>
            <a:off x="302283" y="1887968"/>
            <a:ext cx="2596199" cy="1208023"/>
          </a:xfrm>
          <a:prstGeom prst="rect">
            <a:avLst/>
          </a:prstGeom>
          <a:noFill/>
        </p:spPr>
        <p:txBody>
          <a:bodyPr wrap="square" lIns="68580" tIns="34290" rIns="68580" bIns="34290" rtlCol="0">
            <a:spAutoFit/>
          </a:bodyPr>
          <a:lstStyle/>
          <a:p>
            <a:r>
              <a:rPr lang="de-DE" sz="2000" dirty="0" smtClean="0">
                <a:latin typeface="Avenir Roman" charset="0"/>
                <a:ea typeface="Avenir Roman" charset="0"/>
                <a:cs typeface="Avenir Roman" charset="0"/>
              </a:rPr>
              <a:t>Attraktive, animierte, “kompromisslose” native Oberflächen</a:t>
            </a:r>
          </a:p>
          <a:p>
            <a:r>
              <a:rPr lang="de-DE" dirty="0" smtClean="0">
                <a:solidFill>
                  <a:schemeClr val="bg1">
                    <a:lumMod val="50000"/>
                  </a:schemeClr>
                </a:solidFill>
                <a:latin typeface="Avenir Roman" charset="0"/>
                <a:ea typeface="Avenir Roman" charset="0"/>
                <a:cs typeface="Avenir Roman" charset="0"/>
              </a:rPr>
              <a:t>(mit einheitlichem UI-</a:t>
            </a:r>
            <a:r>
              <a:rPr lang="de-DE" dirty="0" smtClean="0">
                <a:solidFill>
                  <a:schemeClr val="bg1">
                    <a:lumMod val="50000"/>
                  </a:schemeClr>
                </a:solidFill>
                <a:latin typeface="Avenir Roman" charset="0"/>
                <a:ea typeface="Avenir Roman" charset="0"/>
                <a:cs typeface="Avenir Roman" charset="0"/>
              </a:rPr>
              <a:t>C</a:t>
            </a:r>
            <a:r>
              <a:rPr lang="de-DE" dirty="0" smtClean="0">
                <a:solidFill>
                  <a:schemeClr val="bg1">
                    <a:lumMod val="50000"/>
                  </a:schemeClr>
                </a:solidFill>
                <a:latin typeface="Avenir Roman" charset="0"/>
                <a:ea typeface="Avenir Roman" charset="0"/>
                <a:cs typeface="Avenir Roman" charset="0"/>
              </a:rPr>
              <a:t>ode)</a:t>
            </a:r>
            <a:endParaRPr lang="de-DE" dirty="0">
              <a:solidFill>
                <a:schemeClr val="bg1">
                  <a:lumMod val="50000"/>
                </a:schemeClr>
              </a:solidFill>
              <a:latin typeface="Avenir Roman" charset="0"/>
              <a:ea typeface="Avenir Roman" charset="0"/>
              <a:cs typeface="Avenir Roman" charset="0"/>
            </a:endParaRPr>
          </a:p>
        </p:txBody>
      </p:sp>
      <p:sp>
        <p:nvSpPr>
          <p:cNvPr id="6" name="Oval 5"/>
          <p:cNvSpPr/>
          <p:nvPr/>
        </p:nvSpPr>
        <p:spPr>
          <a:xfrm>
            <a:off x="1202167" y="839121"/>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de-DE" sz="4100" dirty="0" smtClean="0">
                <a:solidFill>
                  <a:srgbClr val="3D59FE"/>
                </a:solidFill>
                <a:latin typeface="Avenir Roman" charset="0"/>
                <a:ea typeface="Avenir Roman" charset="0"/>
                <a:cs typeface="Avenir Roman" charset="0"/>
              </a:rPr>
              <a:t>1</a:t>
            </a:r>
            <a:endParaRPr lang="de-DE" sz="4100" dirty="0">
              <a:solidFill>
                <a:srgbClr val="3D59FE"/>
              </a:solidFill>
              <a:latin typeface="Avenir Roman" charset="0"/>
              <a:ea typeface="Avenir Roman" charset="0"/>
              <a:cs typeface="Avenir Roman" charset="0"/>
            </a:endParaRPr>
          </a:p>
        </p:txBody>
      </p:sp>
      <p:pic>
        <p:nvPicPr>
          <p:cNvPr id="3" name="ExamplesNativeScrip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5233" y="187058"/>
            <a:ext cx="2806955" cy="4796695"/>
          </a:xfrm>
          <a:prstGeom prst="rect">
            <a:avLst/>
          </a:prstGeom>
        </p:spPr>
      </p:pic>
    </p:spTree>
    <p:extLst>
      <p:ext uri="{BB962C8B-B14F-4D97-AF65-F5344CB8AC3E}">
        <p14:creationId xmlns:p14="http://schemas.microsoft.com/office/powerpoint/2010/main" val="302515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566" y="1879900"/>
            <a:ext cx="2604267" cy="1300356"/>
          </a:xfrm>
          <a:prstGeom prst="rect">
            <a:avLst/>
          </a:prstGeom>
          <a:noFill/>
        </p:spPr>
        <p:txBody>
          <a:bodyPr wrap="square" lIns="68580" tIns="34290" rIns="68580" bIns="34290" rtlCol="0">
            <a:spAutoFit/>
          </a:bodyPr>
          <a:lstStyle/>
          <a:p>
            <a:r>
              <a:rPr lang="en-US" sz="2000" dirty="0" smtClean="0">
                <a:latin typeface="Avenir Roman" charset="0"/>
                <a:ea typeface="Avenir Roman" charset="0"/>
                <a:cs typeface="Avenir Roman" charset="0"/>
              </a:rPr>
              <a:t>Code </a:t>
            </a:r>
            <a:r>
              <a:rPr lang="en-US" sz="2000" dirty="0" err="1" smtClean="0">
                <a:latin typeface="Avenir Roman" charset="0"/>
                <a:ea typeface="Avenir Roman" charset="0"/>
                <a:cs typeface="Avenir Roman" charset="0"/>
              </a:rPr>
              <a:t>wiederverwenden</a:t>
            </a:r>
            <a:r>
              <a:rPr lang="en-US" sz="2000" dirty="0" smtClean="0">
                <a:latin typeface="Avenir Roman" charset="0"/>
                <a:ea typeface="Avenir Roman" charset="0"/>
                <a:cs typeface="Avenir Roman" charset="0"/>
              </a:rPr>
              <a:t>,</a:t>
            </a:r>
          </a:p>
          <a:p>
            <a:r>
              <a:rPr lang="en-US" sz="2000" dirty="0" err="1" smtClean="0">
                <a:latin typeface="Avenir Roman" charset="0"/>
                <a:ea typeface="Avenir Roman" charset="0"/>
                <a:cs typeface="Avenir Roman" charset="0"/>
              </a:rPr>
              <a:t>Wissen</a:t>
            </a:r>
            <a:r>
              <a:rPr lang="en-US" sz="2000" dirty="0" smtClean="0">
                <a:latin typeface="Avenir Roman" charset="0"/>
                <a:ea typeface="Avenir Roman" charset="0"/>
                <a:cs typeface="Avenir Roman" charset="0"/>
              </a:rPr>
              <a:t> </a:t>
            </a:r>
            <a:r>
              <a:rPr lang="en-US" sz="2000" dirty="0" err="1" smtClean="0">
                <a:latin typeface="Avenir Roman" charset="0"/>
                <a:ea typeface="Avenir Roman" charset="0"/>
                <a:cs typeface="Avenir Roman" charset="0"/>
              </a:rPr>
              <a:t>wiederverwenden</a:t>
            </a:r>
            <a:endParaRPr lang="en-US" sz="2000" dirty="0">
              <a:latin typeface="Avenir Roman" charset="0"/>
              <a:ea typeface="Avenir Roman" charset="0"/>
              <a:cs typeface="Avenir Roman" charset="0"/>
            </a:endParaRP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2</a:t>
            </a:r>
          </a:p>
        </p:txBody>
      </p:sp>
      <p:sp>
        <p:nvSpPr>
          <p:cNvPr id="8" name="TextBox 7"/>
          <p:cNvSpPr txBox="1"/>
          <p:nvPr/>
        </p:nvSpPr>
        <p:spPr>
          <a:xfrm>
            <a:off x="3356502" y="4278432"/>
            <a:ext cx="2549416" cy="192360"/>
          </a:xfrm>
          <a:prstGeom prst="rect">
            <a:avLst/>
          </a:prstGeom>
          <a:noFill/>
        </p:spPr>
        <p:txBody>
          <a:bodyPr wrap="none" lIns="68580" tIns="34290" rIns="68580" bIns="34290" rtlCol="0">
            <a:spAutoFit/>
          </a:bodyPr>
          <a:lstStyle/>
          <a:p>
            <a:r>
              <a:rPr lang="en-US" sz="800"/>
              <a:t>Video credit: Nathan Walker, {N} community member</a:t>
            </a:r>
          </a:p>
        </p:txBody>
      </p:sp>
      <p:pic>
        <p:nvPicPr>
          <p:cNvPr id="2" name="ZenOfArchitectur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9896" y="1159099"/>
            <a:ext cx="5733096" cy="3137277"/>
          </a:xfrm>
          <a:prstGeom prst="rect">
            <a:avLst/>
          </a:prstGeom>
        </p:spPr>
      </p:pic>
    </p:spTree>
    <p:extLst>
      <p:ext uri="{BB962C8B-B14F-4D97-AF65-F5344CB8AC3E}">
        <p14:creationId xmlns:p14="http://schemas.microsoft.com/office/powerpoint/2010/main" val="170242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8582" y="1012843"/>
            <a:ext cx="5934171" cy="377026"/>
          </a:xfrm>
          <a:prstGeom prst="rect">
            <a:avLst/>
          </a:prstGeom>
          <a:noFill/>
        </p:spPr>
        <p:txBody>
          <a:bodyPr wrap="square" lIns="68580" tIns="34290" rIns="68580" bIns="34290" rtlCol="0">
            <a:spAutoFit/>
          </a:bodyPr>
          <a:lstStyle/>
          <a:p>
            <a:r>
              <a:rPr lang="en-US" sz="2000" dirty="0" err="1" smtClean="0">
                <a:latin typeface="Avenir Roman" charset="0"/>
                <a:ea typeface="Avenir Roman" charset="0"/>
                <a:cs typeface="Avenir Roman" charset="0"/>
              </a:rPr>
              <a:t>Exzellenter</a:t>
            </a:r>
            <a:r>
              <a:rPr lang="en-US" sz="2000" dirty="0" smtClean="0">
                <a:latin typeface="Avenir Roman" charset="0"/>
                <a:ea typeface="Avenir Roman" charset="0"/>
                <a:cs typeface="Avenir Roman" charset="0"/>
              </a:rPr>
              <a:t> </a:t>
            </a:r>
            <a:r>
              <a:rPr lang="en-US" sz="2000" dirty="0" smtClean="0">
                <a:latin typeface="Avenir Roman" charset="0"/>
                <a:ea typeface="Avenir Roman" charset="0"/>
                <a:cs typeface="Avenir Roman" charset="0"/>
              </a:rPr>
              <a:t>Angular- und </a:t>
            </a:r>
            <a:r>
              <a:rPr lang="en-US" sz="2000" dirty="0" err="1">
                <a:latin typeface="Avenir Roman" charset="0"/>
                <a:ea typeface="Avenir Roman" charset="0"/>
                <a:cs typeface="Avenir Roman" charset="0"/>
              </a:rPr>
              <a:t>TypeScript</a:t>
            </a:r>
            <a:r>
              <a:rPr lang="en-US" sz="2000" dirty="0">
                <a:latin typeface="Avenir Roman" charset="0"/>
                <a:ea typeface="Avenir Roman" charset="0"/>
                <a:cs typeface="Avenir Roman" charset="0"/>
              </a:rPr>
              <a:t> </a:t>
            </a:r>
            <a:r>
              <a:rPr lang="en-US" sz="2000" dirty="0" smtClean="0">
                <a:latin typeface="Avenir Roman" charset="0"/>
                <a:ea typeface="Avenir Roman" charset="0"/>
                <a:cs typeface="Avenir Roman" charset="0"/>
              </a:rPr>
              <a:t>Support</a:t>
            </a:r>
            <a:endParaRPr lang="en-US" sz="2000" dirty="0">
              <a:latin typeface="Avenir Roman" charset="0"/>
              <a:ea typeface="Avenir Roman" charset="0"/>
              <a:cs typeface="Avenir Roman" charset="0"/>
            </a:endParaRP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3</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588" y="1941459"/>
            <a:ext cx="1797872" cy="1985023"/>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57" y="2190012"/>
            <a:ext cx="1487917" cy="1487917"/>
          </a:xfrm>
          <a:prstGeom prst="rect">
            <a:avLst/>
          </a:prstGeom>
        </p:spPr>
      </p:pic>
      <p:sp>
        <p:nvSpPr>
          <p:cNvPr id="20" name="TextBox 19"/>
          <p:cNvSpPr txBox="1"/>
          <p:nvPr/>
        </p:nvSpPr>
        <p:spPr>
          <a:xfrm>
            <a:off x="2662408" y="2437681"/>
            <a:ext cx="650660" cy="992579"/>
          </a:xfrm>
          <a:prstGeom prst="rect">
            <a:avLst/>
          </a:prstGeom>
          <a:noFill/>
        </p:spPr>
        <p:txBody>
          <a:bodyPr wrap="none" lIns="68580" tIns="34290" rIns="68580" bIns="34290" rtlCol="0">
            <a:spAutoFit/>
          </a:bodyPr>
          <a:lstStyle/>
          <a:p>
            <a:pPr algn="ctr"/>
            <a:r>
              <a:rPr lang="en-US" sz="6000" dirty="0">
                <a:latin typeface="Avenir Roman" charset="0"/>
                <a:ea typeface="Avenir Roman" charset="0"/>
                <a:cs typeface="Avenir Roman" charset="0"/>
              </a:rPr>
              <a:t>+</a:t>
            </a:r>
          </a:p>
        </p:txBody>
      </p:sp>
      <p:sp>
        <p:nvSpPr>
          <p:cNvPr id="21" name="TextBox 20"/>
          <p:cNvSpPr txBox="1"/>
          <p:nvPr/>
        </p:nvSpPr>
        <p:spPr>
          <a:xfrm>
            <a:off x="5123298" y="2437681"/>
            <a:ext cx="650659" cy="992579"/>
          </a:xfrm>
          <a:prstGeom prst="rect">
            <a:avLst/>
          </a:prstGeom>
          <a:noFill/>
        </p:spPr>
        <p:txBody>
          <a:bodyPr wrap="none" lIns="68580" tIns="34290" rIns="68580" bIns="34290" rtlCol="0">
            <a:spAutoFit/>
          </a:bodyPr>
          <a:lstStyle/>
          <a:p>
            <a:pPr algn="ctr"/>
            <a:r>
              <a:rPr lang="en-US" sz="6000" dirty="0">
                <a:latin typeface="Avenir Roman" charset="0"/>
                <a:ea typeface="Avenir Roman" charset="0"/>
                <a:cs typeface="Avenir Roman" charset="0"/>
              </a:rPr>
              <a:t>=</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7" y="2049210"/>
            <a:ext cx="1769521" cy="1769521"/>
          </a:xfrm>
          <a:prstGeom prst="rect">
            <a:avLst/>
          </a:prstGeom>
        </p:spPr>
      </p:pic>
    </p:spTree>
    <p:extLst>
      <p:ext uri="{BB962C8B-B14F-4D97-AF65-F5344CB8AC3E}">
        <p14:creationId xmlns:p14="http://schemas.microsoft.com/office/powerpoint/2010/main" val="419166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8" y="381165"/>
            <a:ext cx="2453748" cy="42066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597" y="165099"/>
            <a:ext cx="4362209" cy="4362209"/>
          </a:xfrm>
          <a:prstGeom prst="rect">
            <a:avLst/>
          </a:prstGeom>
        </p:spPr>
      </p:pic>
      <p:sp>
        <p:nvSpPr>
          <p:cNvPr id="9" name="TextBox 8"/>
          <p:cNvSpPr txBox="1"/>
          <p:nvPr/>
        </p:nvSpPr>
        <p:spPr>
          <a:xfrm>
            <a:off x="684896" y="192628"/>
            <a:ext cx="1125949" cy="377026"/>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Android</a:t>
            </a:r>
          </a:p>
        </p:txBody>
      </p:sp>
      <p:sp>
        <p:nvSpPr>
          <p:cNvPr id="10" name="TextBox 9"/>
          <p:cNvSpPr txBox="1"/>
          <p:nvPr/>
        </p:nvSpPr>
        <p:spPr>
          <a:xfrm>
            <a:off x="7253051" y="165098"/>
            <a:ext cx="565299" cy="377075"/>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iOS</a:t>
            </a:r>
          </a:p>
        </p:txBody>
      </p:sp>
      <p:sp>
        <p:nvSpPr>
          <p:cNvPr id="11" name="TextBox 10"/>
          <p:cNvSpPr txBox="1"/>
          <p:nvPr/>
        </p:nvSpPr>
        <p:spPr>
          <a:xfrm>
            <a:off x="4067078" y="1292120"/>
            <a:ext cx="702756" cy="377026"/>
          </a:xfrm>
          <a:prstGeom prst="rect">
            <a:avLst/>
          </a:prstGeom>
          <a:noFill/>
        </p:spPr>
        <p:txBody>
          <a:bodyPr wrap="none" lIns="68580" tIns="34290" rIns="68580" bIns="34290" rtlCol="0">
            <a:spAutoFit/>
          </a:bodyPr>
          <a:lstStyle/>
          <a:p>
            <a:r>
              <a:rPr lang="en-US" sz="2000" b="1" dirty="0">
                <a:latin typeface="Avenir Heavy" charset="0"/>
                <a:ea typeface="Avenir Heavy" charset="0"/>
                <a:cs typeface="Avenir Heavy" charset="0"/>
              </a:rPr>
              <a:t>Web</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259" y="1776554"/>
            <a:ext cx="5576569" cy="323518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6278" y="1997766"/>
            <a:ext cx="3735192" cy="252954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3341" y="108455"/>
            <a:ext cx="781066" cy="862371"/>
          </a:xfrm>
          <a:prstGeom prst="rect">
            <a:avLst/>
          </a:prstGeom>
        </p:spPr>
      </p:pic>
    </p:spTree>
    <p:extLst>
      <p:ext uri="{BB962C8B-B14F-4D97-AF65-F5344CB8AC3E}">
        <p14:creationId xmlns:p14="http://schemas.microsoft.com/office/powerpoint/2010/main" val="7338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5526" y="1879900"/>
            <a:ext cx="2604267" cy="992579"/>
          </a:xfrm>
          <a:prstGeom prst="rect">
            <a:avLst/>
          </a:prstGeom>
          <a:noFill/>
        </p:spPr>
        <p:txBody>
          <a:bodyPr wrap="square" lIns="68580" tIns="34290" rIns="68580" bIns="34290" rtlCol="0">
            <a:spAutoFit/>
          </a:bodyPr>
          <a:lstStyle/>
          <a:p>
            <a:r>
              <a:rPr lang="de-DE" sz="2000" dirty="0" smtClean="0">
                <a:latin typeface="Avenir Roman" charset="0"/>
                <a:ea typeface="Avenir Roman" charset="0"/>
                <a:cs typeface="Avenir Roman" charset="0"/>
              </a:rPr>
              <a:t>100% direkter Zugriff auf Android </a:t>
            </a:r>
            <a:r>
              <a:rPr lang="de-DE" sz="2000" dirty="0" smtClean="0">
                <a:latin typeface="Avenir Roman" charset="0"/>
                <a:ea typeface="Avenir Roman" charset="0"/>
                <a:cs typeface="Avenir Roman" charset="0"/>
              </a:rPr>
              <a:t>und</a:t>
            </a:r>
            <a:r>
              <a:rPr lang="de-DE" sz="2000" dirty="0" smtClean="0">
                <a:latin typeface="Avenir Roman" charset="0"/>
                <a:ea typeface="Avenir Roman" charset="0"/>
                <a:cs typeface="Avenir Roman" charset="0"/>
              </a:rPr>
              <a:t> iOS APIs</a:t>
            </a:r>
            <a:endParaRPr lang="de-DE" sz="2000" dirty="0">
              <a:latin typeface="Avenir Roman" charset="0"/>
              <a:ea typeface="Avenir Roman" charset="0"/>
              <a:cs typeface="Avenir Roman" charset="0"/>
            </a:endParaRPr>
          </a:p>
        </p:txBody>
      </p:sp>
      <p:sp>
        <p:nvSpPr>
          <p:cNvPr id="6" name="Oval 5"/>
          <p:cNvSpPr/>
          <p:nvPr/>
        </p:nvSpPr>
        <p:spPr>
          <a:xfrm>
            <a:off x="1202167" y="831029"/>
            <a:ext cx="822960" cy="822960"/>
          </a:xfrm>
          <a:prstGeom prst="ellipse">
            <a:avLst/>
          </a:prstGeom>
          <a:noFill/>
          <a:ln>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68580" bIns="34290" rtlCol="0" anchor="ctr"/>
          <a:lstStyle/>
          <a:p>
            <a:pPr algn="ctr"/>
            <a:r>
              <a:rPr lang="en-US" sz="4100" dirty="0">
                <a:solidFill>
                  <a:srgbClr val="3D59FE"/>
                </a:solidFill>
                <a:latin typeface="Avenir Roman" charset="0"/>
                <a:ea typeface="Avenir Roman" charset="0"/>
                <a:cs typeface="Avenir Roman" charset="0"/>
              </a:rPr>
              <a:t>4</a:t>
            </a:r>
          </a:p>
        </p:txBody>
      </p:sp>
      <p:pic>
        <p:nvPicPr>
          <p:cNvPr id="7" name="Shape 246"/>
          <p:cNvPicPr preferRelativeResize="0"/>
          <p:nvPr/>
        </p:nvPicPr>
        <p:blipFill rotWithShape="1">
          <a:blip r:embed="rId3">
            <a:alphaModFix/>
          </a:blip>
          <a:srcRect/>
          <a:stretch/>
        </p:blipFill>
        <p:spPr>
          <a:xfrm>
            <a:off x="2954303" y="413834"/>
            <a:ext cx="4886325" cy="1657350"/>
          </a:xfrm>
          <a:prstGeom prst="rect">
            <a:avLst/>
          </a:prstGeom>
          <a:noFill/>
          <a:ln>
            <a:noFill/>
          </a:ln>
        </p:spPr>
      </p:pic>
      <p:pic>
        <p:nvPicPr>
          <p:cNvPr id="9" name="Shape 245"/>
          <p:cNvPicPr preferRelativeResize="0"/>
          <p:nvPr/>
        </p:nvPicPr>
        <p:blipFill rotWithShape="1">
          <a:blip r:embed="rId4">
            <a:alphaModFix/>
          </a:blip>
          <a:srcRect/>
          <a:stretch/>
        </p:blipFill>
        <p:spPr>
          <a:xfrm>
            <a:off x="5692524" y="2393739"/>
            <a:ext cx="2243433" cy="3988325"/>
          </a:xfrm>
          <a:prstGeom prst="rect">
            <a:avLst/>
          </a:prstGeom>
          <a:noFill/>
          <a:ln>
            <a:noFill/>
          </a:ln>
        </p:spPr>
      </p:pic>
      <p:cxnSp>
        <p:nvCxnSpPr>
          <p:cNvPr id="4" name="Straight Arrow Connector 3"/>
          <p:cNvCxnSpPr/>
          <p:nvPr/>
        </p:nvCxnSpPr>
        <p:spPr>
          <a:xfrm>
            <a:off x="4166886" y="1970590"/>
            <a:ext cx="2048719" cy="2152892"/>
          </a:xfrm>
          <a:prstGeom prst="straightConnector1">
            <a:avLst/>
          </a:prstGeom>
          <a:ln w="260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9601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781" y="2008999"/>
            <a:ext cx="3831818" cy="623248"/>
          </a:xfrm>
          <a:prstGeom prst="rect">
            <a:avLst/>
          </a:prstGeom>
          <a:noFill/>
        </p:spPr>
        <p:txBody>
          <a:bodyPr wrap="none" lIns="68580" tIns="34290" rIns="68580" bIns="34290" rtlCol="0">
            <a:spAutoFit/>
          </a:bodyPr>
          <a:lstStyle/>
          <a:p>
            <a:pPr algn="ctr"/>
            <a:r>
              <a:rPr lang="en-US" sz="3600" b="1" dirty="0" smtClean="0">
                <a:latin typeface="Avenir Roman" charset="0"/>
                <a:ea typeface="Avenir Roman" charset="0"/>
                <a:cs typeface="Avenir Roman" charset="0"/>
              </a:rPr>
              <a:t>Sebastian Witalec</a:t>
            </a:r>
            <a:endParaRPr lang="en-US" sz="3600" b="1" dirty="0">
              <a:latin typeface="Avenir Roman" charset="0"/>
              <a:ea typeface="Avenir Roman" charset="0"/>
              <a:cs typeface="Avenir Roman" charset="0"/>
            </a:endParaRPr>
          </a:p>
        </p:txBody>
      </p:sp>
      <p:sp>
        <p:nvSpPr>
          <p:cNvPr id="6" name="TextBox 5"/>
          <p:cNvSpPr txBox="1"/>
          <p:nvPr/>
        </p:nvSpPr>
        <p:spPr>
          <a:xfrm>
            <a:off x="5635422" y="2545176"/>
            <a:ext cx="1604731" cy="438582"/>
          </a:xfrm>
          <a:prstGeom prst="rect">
            <a:avLst/>
          </a:prstGeom>
          <a:noFill/>
        </p:spPr>
        <p:txBody>
          <a:bodyPr wrap="none" lIns="68580" tIns="34290" rIns="68580" bIns="34290" rtlCol="0">
            <a:spAutoFit/>
          </a:bodyPr>
          <a:lstStyle/>
          <a:p>
            <a:pPr algn="ctr"/>
            <a:r>
              <a:rPr lang="en-US" sz="2400" dirty="0" smtClean="0">
                <a:solidFill>
                  <a:schemeClr val="accent6">
                    <a:lumMod val="75000"/>
                  </a:schemeClr>
                </a:solidFill>
                <a:latin typeface="Avenir Roman" charset="0"/>
                <a:ea typeface="Avenir Roman" charset="0"/>
                <a:cs typeface="Avenir Roman" charset="0"/>
              </a:rPr>
              <a:t>@</a:t>
            </a:r>
            <a:r>
              <a:rPr lang="en-US" sz="2400" dirty="0" err="1" smtClean="0">
                <a:solidFill>
                  <a:schemeClr val="accent6">
                    <a:lumMod val="75000"/>
                  </a:schemeClr>
                </a:solidFill>
                <a:latin typeface="Avenir Roman" charset="0"/>
                <a:ea typeface="Avenir Roman" charset="0"/>
                <a:cs typeface="Avenir Roman" charset="0"/>
              </a:rPr>
              <a:t>sebawita</a:t>
            </a:r>
            <a:endParaRPr lang="en-US" sz="2400" dirty="0">
              <a:solidFill>
                <a:schemeClr val="accent6">
                  <a:lumMod val="75000"/>
                </a:schemeClr>
              </a:solidFill>
              <a:latin typeface="Avenir Roman" charset="0"/>
              <a:ea typeface="Avenir Roman" charset="0"/>
              <a:cs typeface="Avenir Roman" charset="0"/>
            </a:endParaRPr>
          </a:p>
        </p:txBody>
      </p:sp>
      <p:sp>
        <p:nvSpPr>
          <p:cNvPr id="7" name="TextBox 6"/>
          <p:cNvSpPr txBox="1"/>
          <p:nvPr/>
        </p:nvSpPr>
        <p:spPr>
          <a:xfrm>
            <a:off x="519576" y="2008999"/>
            <a:ext cx="3654974" cy="623248"/>
          </a:xfrm>
          <a:prstGeom prst="rect">
            <a:avLst/>
          </a:prstGeom>
          <a:noFill/>
        </p:spPr>
        <p:txBody>
          <a:bodyPr wrap="none" lIns="68580" tIns="34290" rIns="68580" bIns="34290" rtlCol="0">
            <a:spAutoFit/>
          </a:bodyPr>
          <a:lstStyle/>
          <a:p>
            <a:pPr algn="ctr"/>
            <a:r>
              <a:rPr lang="en-US" sz="3600" b="1" dirty="0" smtClean="0">
                <a:latin typeface="Avenir Roman" charset="0"/>
                <a:ea typeface="Avenir Roman" charset="0"/>
                <a:cs typeface="Avenir Roman" charset="0"/>
              </a:rPr>
              <a:t>Johannes Hoppe</a:t>
            </a:r>
            <a:endParaRPr lang="en-US" sz="3600" b="1" dirty="0">
              <a:latin typeface="Avenir Roman" charset="0"/>
              <a:ea typeface="Avenir Roman" charset="0"/>
              <a:cs typeface="Avenir Roman" charset="0"/>
            </a:endParaRPr>
          </a:p>
        </p:txBody>
      </p:sp>
      <p:sp>
        <p:nvSpPr>
          <p:cNvPr id="8" name="TextBox 7"/>
          <p:cNvSpPr txBox="1"/>
          <p:nvPr/>
        </p:nvSpPr>
        <p:spPr>
          <a:xfrm>
            <a:off x="1023511" y="2557659"/>
            <a:ext cx="2643472" cy="438582"/>
          </a:xfrm>
          <a:prstGeom prst="rect">
            <a:avLst/>
          </a:prstGeom>
          <a:noFill/>
        </p:spPr>
        <p:txBody>
          <a:bodyPr wrap="none" lIns="68580" tIns="34290" rIns="68580" bIns="34290" rtlCol="0">
            <a:spAutoFit/>
          </a:bodyPr>
          <a:lstStyle/>
          <a:p>
            <a:pPr algn="ctr"/>
            <a:r>
              <a:rPr lang="en-US" sz="2400" dirty="0" smtClean="0">
                <a:solidFill>
                  <a:schemeClr val="accent6">
                    <a:lumMod val="75000"/>
                  </a:schemeClr>
                </a:solidFill>
                <a:latin typeface="Avenir Roman" charset="0"/>
                <a:ea typeface="Avenir Roman" charset="0"/>
                <a:cs typeface="Avenir Roman" charset="0"/>
              </a:rPr>
              <a:t>@</a:t>
            </a:r>
            <a:r>
              <a:rPr lang="en-US" sz="2400" dirty="0" err="1" smtClean="0">
                <a:solidFill>
                  <a:schemeClr val="accent6">
                    <a:lumMod val="75000"/>
                  </a:schemeClr>
                </a:solidFill>
                <a:latin typeface="Avenir Roman" charset="0"/>
                <a:ea typeface="Avenir Roman" charset="0"/>
                <a:cs typeface="Avenir Roman" charset="0"/>
              </a:rPr>
              <a:t>JohannesHoppe</a:t>
            </a:r>
            <a:endParaRPr lang="en-US" sz="2400" dirty="0">
              <a:solidFill>
                <a:schemeClr val="accent6">
                  <a:lumMod val="75000"/>
                </a:schemeClr>
              </a:solidFill>
              <a:latin typeface="Avenir Roman" charset="0"/>
              <a:ea typeface="Avenir Roman" charset="0"/>
              <a:cs typeface="Avenir Roman" charset="0"/>
            </a:endParaRPr>
          </a:p>
        </p:txBody>
      </p:sp>
    </p:spTree>
    <p:extLst>
      <p:ext uri="{BB962C8B-B14F-4D97-AF65-F5344CB8AC3E}">
        <p14:creationId xmlns:p14="http://schemas.microsoft.com/office/powerpoint/2010/main" val="3812551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720023" y="1721243"/>
            <a:ext cx="5267517" cy="531971"/>
          </a:xfrm>
        </p:spPr>
        <p:txBody>
          <a:bodyPr>
            <a:normAutofit/>
          </a:bodyPr>
          <a:lstStyle/>
          <a:p>
            <a:pPr marL="0" indent="0">
              <a:buNone/>
            </a:pPr>
            <a:r>
              <a:rPr lang="en-US" sz="2100" dirty="0" err="1" smtClean="0">
                <a:solidFill>
                  <a:schemeClr val="bg1">
                    <a:lumMod val="75000"/>
                  </a:schemeClr>
                </a:solidFill>
              </a:rPr>
              <a:t>Läuft</a:t>
            </a:r>
            <a:r>
              <a:rPr lang="en-US" sz="2100" dirty="0" smtClean="0">
                <a:solidFill>
                  <a:schemeClr val="bg1">
                    <a:lumMod val="75000"/>
                  </a:schemeClr>
                </a:solidFill>
              </a:rPr>
              <a:t> in der </a:t>
            </a:r>
            <a:r>
              <a:rPr lang="en-US" sz="2100" dirty="0">
                <a:solidFill>
                  <a:schemeClr val="bg1">
                    <a:lumMod val="75000"/>
                  </a:schemeClr>
                </a:solidFill>
              </a:rPr>
              <a:t>V8 JavaScript </a:t>
            </a:r>
            <a:r>
              <a:rPr lang="en-US" sz="2100" dirty="0" smtClean="0">
                <a:solidFill>
                  <a:schemeClr val="bg1">
                    <a:lumMod val="75000"/>
                  </a:schemeClr>
                </a:solidFill>
              </a:rPr>
              <a:t>VM </a:t>
            </a:r>
            <a:r>
              <a:rPr lang="en-US" sz="1400" dirty="0" smtClean="0">
                <a:solidFill>
                  <a:schemeClr val="bg1">
                    <a:lumMod val="75000"/>
                  </a:schemeClr>
                </a:solidFill>
              </a:rPr>
              <a:t>(von Chrome)</a:t>
            </a:r>
            <a:endParaRPr lang="en-US" sz="1400" dirty="0">
              <a:solidFill>
                <a:schemeClr val="bg1">
                  <a:lumMod val="75000"/>
                </a:schemeClr>
              </a:solidFill>
            </a:endParaRPr>
          </a:p>
        </p:txBody>
      </p:sp>
      <p:sp>
        <p:nvSpPr>
          <p:cNvPr id="4" name="Text Placeholder 2"/>
          <p:cNvSpPr txBox="1">
            <a:spLocks/>
          </p:cNvSpPr>
          <p:nvPr/>
        </p:nvSpPr>
        <p:spPr>
          <a:xfrm>
            <a:off x="1559706" y="4045390"/>
            <a:ext cx="6338418" cy="646271"/>
          </a:xfrm>
          <a:prstGeom prst="rect">
            <a:avLst/>
          </a:prstGeom>
        </p:spPr>
        <p:txBody>
          <a:bodyPr vert="horz" lIns="68580" tIns="34290" rIns="68580" bIns="34290" rtlCol="0">
            <a:normAutofit/>
          </a:bodyPr>
          <a:lstStyle>
            <a:lvl1pPr marL="182880" indent="365760" algn="l" defTabSz="91440" rtl="0" eaLnBrk="1" latinLnBrk="0" hangingPunct="1">
              <a:lnSpc>
                <a:spcPct val="100000"/>
              </a:lnSpc>
              <a:spcBef>
                <a:spcPts val="1000"/>
              </a:spcBef>
              <a:buClr>
                <a:srgbClr val="3C59FD"/>
              </a:buClr>
              <a:buSzPct val="80000"/>
              <a:buFont typeface="Arial" panose="020B0604020202020204" pitchFamily="34" charset="0"/>
              <a:buChar char="•"/>
              <a:defRPr sz="3600" kern="1200" baseline="0">
                <a:solidFill>
                  <a:schemeClr val="tx1"/>
                </a:solidFill>
                <a:latin typeface="+mn-lt"/>
                <a:ea typeface="Open Sans Light" panose="020B0306030504020204" pitchFamily="34" charset="0"/>
                <a:cs typeface="Open Sans Light" panose="020B0306030504020204" pitchFamily="34" charset="0"/>
              </a:defRPr>
            </a:lvl1pPr>
            <a:lvl2pPr marL="182880" indent="182880" algn="l" defTabSz="914400" rtl="0" eaLnBrk="1" latinLnBrk="0" hangingPunct="1">
              <a:lnSpc>
                <a:spcPct val="90000"/>
              </a:lnSpc>
              <a:spcBef>
                <a:spcPts val="500"/>
              </a:spcBef>
              <a:buClr>
                <a:srgbClr val="3C59FD"/>
              </a:buClr>
              <a:buSzPct val="80000"/>
              <a:buFont typeface="Arial" panose="020B0604020202020204" pitchFamily="34" charset="0"/>
              <a:buChar char="•"/>
              <a:tabLst>
                <a:tab pos="301752" algn="l"/>
              </a:tabLst>
              <a:defRPr sz="4000" kern="1200" baseline="0">
                <a:solidFill>
                  <a:schemeClr val="tx1"/>
                </a:solidFill>
                <a:latin typeface="+mn-lt"/>
                <a:ea typeface="Open Sans Light" panose="020B0306030504020204" pitchFamily="34" charset="0"/>
                <a:cs typeface="Open Sans Light" panose="020B0306030504020204" pitchFamily="34" charset="0"/>
              </a:defRPr>
            </a:lvl2pPr>
            <a:lvl3pPr marL="365760" indent="365760" algn="l" defTabSz="914400" rtl="0" eaLnBrk="1" latinLnBrk="0" hangingPunct="1">
              <a:lnSpc>
                <a:spcPct val="100000"/>
              </a:lnSpc>
              <a:spcBef>
                <a:spcPts val="500"/>
              </a:spcBef>
              <a:buClr>
                <a:srgbClr val="3C59FD"/>
              </a:buClr>
              <a:buSzPct val="80000"/>
              <a:buFont typeface="Arial" panose="020B0604020202020204" pitchFamily="34" charset="0"/>
              <a:buChar char="•"/>
              <a:defRPr sz="2800" kern="1200" baseline="0">
                <a:solidFill>
                  <a:schemeClr val="tx1"/>
                </a:solidFill>
                <a:latin typeface="+mn-lt"/>
                <a:ea typeface="Open Sans" panose="020B0606030504020204" pitchFamily="34" charset="0"/>
                <a:cs typeface="Open Sans" panose="020B0606030504020204" pitchFamily="34" charset="0"/>
              </a:defRPr>
            </a:lvl3pPr>
            <a:lvl4pPr marL="54864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800" kern="1200" baseline="0">
                <a:solidFill>
                  <a:schemeClr val="tx1"/>
                </a:solidFill>
                <a:latin typeface="+mn-lt"/>
                <a:ea typeface="Open Sans" panose="020B0606030504020204" pitchFamily="34" charset="0"/>
                <a:cs typeface="Open Sans" panose="020B0606030504020204" pitchFamily="34" charset="0"/>
              </a:defRPr>
            </a:lvl4pPr>
            <a:lvl5pPr marL="731520" indent="182880" algn="l" defTabSz="914400" rtl="0" eaLnBrk="1" latinLnBrk="0" hangingPunct="1">
              <a:lnSpc>
                <a:spcPct val="90000"/>
              </a:lnSpc>
              <a:spcBef>
                <a:spcPts val="500"/>
              </a:spcBef>
              <a:buClr>
                <a:srgbClr val="3C59FD"/>
              </a:buClr>
              <a:buSzPct val="80000"/>
              <a:buFont typeface="Arial" panose="020B0604020202020204" pitchFamily="34" charset="0"/>
              <a:buChar char="•"/>
              <a:defRPr sz="1600" kern="1200" baseline="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200" kern="1200" cap="all" spc="0" baseline="0">
                <a:solidFill>
                  <a:srgbClr val="95BC46"/>
                </a:solidFill>
                <a:latin typeface="Open Sans" panose="020B0606030504020204" pitchFamily="34" charset="0"/>
                <a:ea typeface="Open Sans" panose="020B0606030504020204" pitchFamily="34" charset="0"/>
                <a:cs typeface="Open Sans"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2100" dirty="0" err="1" smtClean="0">
                <a:solidFill>
                  <a:schemeClr val="bg1">
                    <a:lumMod val="75000"/>
                  </a:schemeClr>
                </a:solidFill>
                <a:latin typeface="Avenir Book" charset="0"/>
                <a:ea typeface="Avenir Book" charset="0"/>
                <a:cs typeface="Avenir Book" charset="0"/>
              </a:rPr>
              <a:t>Läuft</a:t>
            </a:r>
            <a:r>
              <a:rPr lang="en-US" sz="2100" dirty="0" smtClean="0">
                <a:solidFill>
                  <a:schemeClr val="bg1">
                    <a:lumMod val="75000"/>
                  </a:schemeClr>
                </a:solidFill>
                <a:latin typeface="Avenir Book" charset="0"/>
                <a:ea typeface="Avenir Book" charset="0"/>
                <a:cs typeface="Avenir Book" charset="0"/>
              </a:rPr>
              <a:t> in der </a:t>
            </a:r>
            <a:r>
              <a:rPr lang="en-US" sz="2100" dirty="0" err="1">
                <a:solidFill>
                  <a:schemeClr val="bg1">
                    <a:lumMod val="75000"/>
                  </a:schemeClr>
                </a:solidFill>
                <a:latin typeface="Avenir Book" charset="0"/>
                <a:ea typeface="Avenir Book" charset="0"/>
                <a:cs typeface="Avenir Book" charset="0"/>
              </a:rPr>
              <a:t>JavaScriptCore</a:t>
            </a:r>
            <a:r>
              <a:rPr lang="en-US" sz="2100" dirty="0">
                <a:solidFill>
                  <a:schemeClr val="bg1">
                    <a:lumMod val="75000"/>
                  </a:schemeClr>
                </a:solidFill>
                <a:latin typeface="Avenir Book" charset="0"/>
                <a:ea typeface="Avenir Book" charset="0"/>
                <a:cs typeface="Avenir Book" charset="0"/>
              </a:rPr>
              <a:t> </a:t>
            </a:r>
            <a:r>
              <a:rPr lang="en-US" sz="2100" dirty="0">
                <a:solidFill>
                  <a:schemeClr val="bg1">
                    <a:lumMod val="75000"/>
                  </a:schemeClr>
                </a:solidFill>
                <a:latin typeface="Avenir Book" charset="0"/>
                <a:ea typeface="Avenir Book" charset="0"/>
                <a:cs typeface="Avenir Book" charset="0"/>
              </a:rPr>
              <a:t>VM </a:t>
            </a:r>
            <a:r>
              <a:rPr lang="en-US" sz="1400" dirty="0" smtClean="0">
                <a:solidFill>
                  <a:schemeClr val="bg1">
                    <a:lumMod val="75000"/>
                  </a:schemeClr>
                </a:solidFill>
                <a:latin typeface="Avenir Book" charset="0"/>
                <a:ea typeface="Avenir Book" charset="0"/>
                <a:cs typeface="Avenir Book" charset="0"/>
              </a:rPr>
              <a:t>(von </a:t>
            </a:r>
            <a:r>
              <a:rPr lang="en-US" sz="1400" dirty="0" err="1" smtClean="0">
                <a:solidFill>
                  <a:schemeClr val="bg1">
                    <a:lumMod val="75000"/>
                  </a:schemeClr>
                </a:solidFill>
                <a:latin typeface="Avenir Book" charset="0"/>
                <a:ea typeface="Avenir Book" charset="0"/>
                <a:cs typeface="Avenir Book" charset="0"/>
              </a:rPr>
              <a:t>WebKit</a:t>
            </a:r>
            <a:r>
              <a:rPr lang="en-US" sz="1400" dirty="0" smtClean="0">
                <a:solidFill>
                  <a:schemeClr val="bg1">
                    <a:lumMod val="75000"/>
                  </a:schemeClr>
                </a:solidFill>
                <a:latin typeface="Avenir Book" charset="0"/>
                <a:ea typeface="Avenir Book" charset="0"/>
                <a:cs typeface="Avenir Book" charset="0"/>
              </a:rPr>
              <a:t>)</a:t>
            </a:r>
            <a:endParaRPr lang="en-US" sz="1400" dirty="0">
              <a:solidFill>
                <a:schemeClr val="bg1">
                  <a:lumMod val="75000"/>
                </a:schemeClr>
              </a:solidFill>
              <a:latin typeface="Avenir Book" charset="0"/>
              <a:ea typeface="Avenir Book" charset="0"/>
              <a:cs typeface="Avenir Book" charset="0"/>
            </a:endParaRPr>
          </a:p>
        </p:txBody>
      </p:sp>
      <p:pic>
        <p:nvPicPr>
          <p:cNvPr id="6" name="Picture 5" descr="Screen Shot 2015-02-16 at 9.55.35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8350" y="2386808"/>
            <a:ext cx="4886325" cy="1657350"/>
          </a:xfrm>
          <a:prstGeom prst="rect">
            <a:avLst/>
          </a:prstGeom>
          <a:ln>
            <a:solidFill>
              <a:srgbClr val="3D59FE"/>
            </a:solidFill>
          </a:ln>
        </p:spPr>
      </p:pic>
      <p:pic>
        <p:nvPicPr>
          <p:cNvPr id="7" name="Picture 6" descr="Screen Shot 2015-02-11 at 9.51.40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8350" y="520146"/>
            <a:ext cx="6410325" cy="1219200"/>
          </a:xfrm>
          <a:prstGeom prst="rect">
            <a:avLst/>
          </a:prstGeom>
          <a:ln>
            <a:solidFill>
              <a:srgbClr val="3D59FE"/>
            </a:solidFill>
          </a:ln>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266" y="2739151"/>
            <a:ext cx="1181084" cy="798155"/>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068" y="689313"/>
            <a:ext cx="1303479" cy="880866"/>
          </a:xfrm>
          <a:prstGeom prst="rect">
            <a:avLst/>
          </a:prstGeom>
        </p:spPr>
      </p:pic>
      <p:sp>
        <p:nvSpPr>
          <p:cNvPr id="2" name="Rectangle 1"/>
          <p:cNvSpPr/>
          <p:nvPr/>
        </p:nvSpPr>
        <p:spPr>
          <a:xfrm>
            <a:off x="1720023" y="4733854"/>
            <a:ext cx="6975981" cy="315471"/>
          </a:xfrm>
          <a:prstGeom prst="rect">
            <a:avLst/>
          </a:prstGeom>
        </p:spPr>
        <p:txBody>
          <a:bodyPr wrap="square" lIns="68580" tIns="34290" rIns="68580" bIns="34290">
            <a:spAutoFit/>
          </a:bodyPr>
          <a:lstStyle/>
          <a:p>
            <a:r>
              <a:rPr lang="en-US" sz="1600" dirty="0" smtClean="0"/>
              <a:t>Details: </a:t>
            </a:r>
            <a:r>
              <a:rPr lang="en-US" sz="1600" dirty="0">
                <a:hlinkClick r:id="rId6"/>
              </a:rPr>
              <a:t>http://bit.ly/how-nativescript-works</a:t>
            </a:r>
            <a:r>
              <a:rPr lang="en-US" sz="1600" dirty="0"/>
              <a:t> </a:t>
            </a:r>
          </a:p>
        </p:txBody>
      </p:sp>
    </p:spTree>
    <p:extLst>
      <p:ext uri="{BB962C8B-B14F-4D97-AF65-F5344CB8AC3E}">
        <p14:creationId xmlns:p14="http://schemas.microsoft.com/office/powerpoint/2010/main" val="125521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2430780" y="2269890"/>
            <a:ext cx="320040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11500" b="1" i="0" u="none" strike="noStrike" cap="none" baseline="0" dirty="0" smtClean="0">
                <a:solidFill>
                  <a:schemeClr val="dk1"/>
                </a:solidFill>
                <a:latin typeface="Avenir Roman"/>
                <a:ea typeface="Lato"/>
                <a:cs typeface="Avenir Roman"/>
                <a:sym typeface="Lato"/>
              </a:rPr>
              <a:t>Wie</a:t>
            </a:r>
            <a:endParaRPr lang="en" sz="2800" b="1" i="0" u="none" strike="noStrike" cap="none" baseline="0" dirty="0">
              <a:solidFill>
                <a:schemeClr val="dk1"/>
              </a:solidFill>
              <a:latin typeface="Avenir Roman"/>
              <a:ea typeface="Lato"/>
              <a:cs typeface="Avenir Roman"/>
              <a:sym typeface="Lato"/>
            </a:endParaRPr>
          </a:p>
        </p:txBody>
      </p:sp>
      <p:sp>
        <p:nvSpPr>
          <p:cNvPr id="2" name="Rechteck 1"/>
          <p:cNvSpPr/>
          <p:nvPr/>
        </p:nvSpPr>
        <p:spPr>
          <a:xfrm>
            <a:off x="2351392" y="3009454"/>
            <a:ext cx="2981907" cy="523220"/>
          </a:xfrm>
          <a:prstGeom prst="rect">
            <a:avLst/>
          </a:prstGeom>
        </p:spPr>
        <p:txBody>
          <a:bodyPr wrap="none">
            <a:spAutoFit/>
          </a:bodyPr>
          <a:lstStyle/>
          <a:p>
            <a:r>
              <a:rPr lang="de-DE" sz="2800" b="1" dirty="0" smtClean="0">
                <a:solidFill>
                  <a:schemeClr val="dk1"/>
                </a:solidFill>
                <a:latin typeface="Avenir Roman"/>
                <a:ea typeface="Lato"/>
                <a:cs typeface="Avenir Roman"/>
                <a:sym typeface="Lato"/>
              </a:rPr>
              <a:t>f</a:t>
            </a:r>
            <a:r>
              <a:rPr lang="en" sz="2800" b="1" dirty="0" smtClean="0">
                <a:solidFill>
                  <a:schemeClr val="dk1"/>
                </a:solidFill>
                <a:latin typeface="Avenir Roman"/>
                <a:ea typeface="Lato"/>
                <a:cs typeface="Avenir Roman"/>
                <a:sym typeface="Lato"/>
              </a:rPr>
              <a:t>unktioniert das</a:t>
            </a:r>
            <a:endParaRPr lang="de-DE" sz="2800" dirty="0"/>
          </a:p>
        </p:txBody>
      </p:sp>
      <p:sp>
        <p:nvSpPr>
          <p:cNvPr id="3" name="Rechteck 2"/>
          <p:cNvSpPr/>
          <p:nvPr/>
        </p:nvSpPr>
        <p:spPr>
          <a:xfrm>
            <a:off x="4770120" y="429042"/>
            <a:ext cx="2056973" cy="3770263"/>
          </a:xfrm>
          <a:prstGeom prst="rect">
            <a:avLst/>
          </a:prstGeom>
        </p:spPr>
        <p:txBody>
          <a:bodyPr wrap="none">
            <a:spAutoFit/>
          </a:bodyPr>
          <a:lstStyle/>
          <a:p>
            <a:r>
              <a:rPr lang="en" sz="23900" b="1" dirty="0">
                <a:solidFill>
                  <a:schemeClr val="dk1"/>
                </a:solidFill>
                <a:latin typeface="Avenir Roman"/>
                <a:ea typeface="Lato"/>
                <a:cs typeface="Avenir Roman"/>
                <a:sym typeface="Lato"/>
              </a:rPr>
              <a:t>?</a:t>
            </a:r>
            <a:endParaRPr lang="de-DE" sz="23900" dirty="0"/>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smtClean="0">
                <a:latin typeface="Avenir Roman"/>
              </a:rPr>
              <a:t>Native APIs aufrufen</a:t>
            </a:r>
            <a:endParaRPr lang="en" sz="3600" b="1" i="0" u="none" strike="noStrike" cap="none" baseline="0" dirty="0">
              <a:solidFill>
                <a:schemeClr val="dk1"/>
              </a:solidFill>
              <a:latin typeface="Lato"/>
              <a:ea typeface="Lato"/>
              <a:cs typeface="Lato"/>
              <a:sym typeface="Lato"/>
            </a:endParaRPr>
          </a:p>
        </p:txBody>
      </p:sp>
      <p:pic>
        <p:nvPicPr>
          <p:cNvPr id="270" name="Shape 270"/>
          <p:cNvPicPr preferRelativeResize="0"/>
          <p:nvPr/>
        </p:nvPicPr>
        <p:blipFill rotWithShape="1">
          <a:blip r:embed="rId3">
            <a:alphaModFix/>
          </a:blip>
          <a:srcRect t="-11723" b="-11723"/>
          <a:stretch/>
        </p:blipFill>
        <p:spPr>
          <a:xfrm>
            <a:off x="457200" y="1200150"/>
            <a:ext cx="8229599" cy="339447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rPr>
              <a:t>Native APIs aufrufen</a:t>
            </a:r>
            <a:endParaRPr lang="en" sz="3600" b="1" i="0" u="none" strike="noStrike" cap="none" baseline="0" dirty="0">
              <a:solidFill>
                <a:schemeClr val="dk1"/>
              </a:solidFill>
              <a:latin typeface="Lato"/>
              <a:ea typeface="Lato"/>
              <a:cs typeface="Lato"/>
              <a:sym typeface="Lato"/>
            </a:endParaRPr>
          </a:p>
        </p:txBody>
      </p:sp>
      <p:pic>
        <p:nvPicPr>
          <p:cNvPr id="301" name="Shape 301"/>
          <p:cNvPicPr preferRelativeResize="0"/>
          <p:nvPr/>
        </p:nvPicPr>
        <p:blipFill rotWithShape="1">
          <a:blip r:embed="rId3">
            <a:alphaModFix/>
          </a:blip>
          <a:srcRect t="2790" r="14552"/>
          <a:stretch/>
        </p:blipFill>
        <p:spPr>
          <a:xfrm>
            <a:off x="-153000" y="922724"/>
            <a:ext cx="8074907" cy="392816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rPr>
              <a:t>Native APIs aufrufen</a:t>
            </a:r>
            <a:endParaRPr lang="en" sz="3600" b="1" i="0" u="none" strike="noStrike" cap="none" baseline="0" dirty="0">
              <a:solidFill>
                <a:schemeClr val="dk1"/>
              </a:solidFill>
              <a:latin typeface="Lato"/>
              <a:ea typeface="Lato"/>
              <a:cs typeface="Lato"/>
              <a:sym typeface="Lato"/>
            </a:endParaRPr>
          </a:p>
        </p:txBody>
      </p:sp>
      <p:pic>
        <p:nvPicPr>
          <p:cNvPr id="308" name="Shape 308"/>
          <p:cNvPicPr preferRelativeResize="0"/>
          <p:nvPr/>
        </p:nvPicPr>
        <p:blipFill rotWithShape="1">
          <a:blip r:embed="rId3">
            <a:alphaModFix/>
          </a:blip>
          <a:srcRect t="2790" r="14938"/>
          <a:stretch/>
        </p:blipFill>
        <p:spPr>
          <a:xfrm>
            <a:off x="-152999" y="922724"/>
            <a:ext cx="8038358" cy="392816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lvl="0">
              <a:buSzPct val="25000"/>
            </a:pPr>
            <a:r>
              <a:rPr lang="en" dirty="0">
                <a:latin typeface="Avenir Roman"/>
              </a:rPr>
              <a:t>Native APIs aufrufen</a:t>
            </a:r>
            <a:endParaRPr lang="en" sz="3600" b="1" i="0" u="none" strike="noStrike" cap="none" baseline="0" dirty="0">
              <a:solidFill>
                <a:schemeClr val="dk1"/>
              </a:solidFill>
              <a:latin typeface="Lato"/>
              <a:ea typeface="Lato"/>
              <a:cs typeface="Lato"/>
              <a:sym typeface="Lato"/>
            </a:endParaRPr>
          </a:p>
        </p:txBody>
      </p:sp>
      <p:pic>
        <p:nvPicPr>
          <p:cNvPr id="315" name="Shape 315"/>
          <p:cNvPicPr preferRelativeResize="0"/>
          <p:nvPr/>
        </p:nvPicPr>
        <p:blipFill rotWithShape="1">
          <a:blip r:embed="rId3"/>
          <a:srcRect t="2111" r="14648"/>
          <a:stretch/>
        </p:blipFill>
        <p:spPr>
          <a:xfrm>
            <a:off x="-153000" y="895316"/>
            <a:ext cx="8065769" cy="395556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Calling Android API</a:t>
            </a:r>
          </a:p>
        </p:txBody>
      </p:sp>
      <p:pic>
        <p:nvPicPr>
          <p:cNvPr id="322" name="Shape 322"/>
          <p:cNvPicPr preferRelativeResize="0"/>
          <p:nvPr/>
        </p:nvPicPr>
        <p:blipFill rotWithShape="1">
          <a:blip r:embed="rId3">
            <a:alphaModFix/>
          </a:blip>
          <a:srcRect t="2790" b="5872"/>
          <a:stretch/>
        </p:blipFill>
        <p:spPr>
          <a:xfrm>
            <a:off x="-153900" y="922724"/>
            <a:ext cx="9449999" cy="369089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Avenir Roman"/>
                <a:cs typeface="Avenir Roman"/>
              </a:rPr>
              <a:t>Metadata </a:t>
            </a:r>
            <a:r>
              <a:rPr lang="en-GB" dirty="0">
                <a:latin typeface="Avenir Roman"/>
                <a:cs typeface="Avenir Roman"/>
              </a:rPr>
              <a:t>G</a:t>
            </a:r>
            <a:r>
              <a:rPr lang="en-GB" dirty="0" smtClean="0">
                <a:latin typeface="Avenir Roman"/>
                <a:cs typeface="Avenir Roman"/>
              </a:rPr>
              <a:t>enerating Process</a:t>
            </a:r>
            <a:endParaRPr lang="en-GB" dirty="0">
              <a:latin typeface="Avenir Roman"/>
              <a:cs typeface="Avenir Roman"/>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555" y="849899"/>
            <a:ext cx="3642907" cy="4190124"/>
          </a:xfrm>
          <a:prstGeom prst="rect">
            <a:avLst/>
          </a:prstGeom>
        </p:spPr>
      </p:pic>
      <p:sp>
        <p:nvSpPr>
          <p:cNvPr id="5" name="TextBox 4"/>
          <p:cNvSpPr txBox="1"/>
          <p:nvPr/>
        </p:nvSpPr>
        <p:spPr>
          <a:xfrm>
            <a:off x="1331107" y="1448574"/>
            <a:ext cx="1035558" cy="3116238"/>
          </a:xfrm>
          <a:prstGeom prst="rect">
            <a:avLst/>
          </a:prstGeom>
          <a:noFill/>
        </p:spPr>
        <p:txBody>
          <a:bodyPr wrap="square" lIns="68580" tIns="34290" rIns="68580" bIns="34290" rtlCol="0">
            <a:spAutoFit/>
          </a:bodyPr>
          <a:lstStyle/>
          <a:p>
            <a:r>
              <a:rPr lang="en-GB" sz="6600" b="1" dirty="0"/>
              <a:t>M</a:t>
            </a:r>
          </a:p>
          <a:p>
            <a:r>
              <a:rPr lang="en-GB" sz="6600" b="1" dirty="0"/>
              <a:t>G</a:t>
            </a:r>
          </a:p>
          <a:p>
            <a:r>
              <a:rPr lang="en-GB" sz="6600" b="1" dirty="0"/>
              <a:t>P</a:t>
            </a:r>
          </a:p>
        </p:txBody>
      </p:sp>
      <p:sp>
        <p:nvSpPr>
          <p:cNvPr id="6" name="TextBox 5"/>
          <p:cNvSpPr txBox="1"/>
          <p:nvPr/>
        </p:nvSpPr>
        <p:spPr>
          <a:xfrm>
            <a:off x="2819400" y="2443917"/>
            <a:ext cx="770083" cy="1084912"/>
          </a:xfrm>
          <a:prstGeom prst="rect">
            <a:avLst/>
          </a:prstGeom>
          <a:noFill/>
        </p:spPr>
        <p:txBody>
          <a:bodyPr wrap="none" lIns="68580" tIns="34290" rIns="68580" bIns="34290" rtlCol="0">
            <a:spAutoFit/>
          </a:bodyPr>
          <a:lstStyle/>
          <a:p>
            <a:r>
              <a:rPr lang="de-DE" sz="6600" b="1" dirty="0"/>
              <a:t>≙</a:t>
            </a:r>
            <a:endParaRPr lang="en-GB" sz="6600" b="1" dirty="0"/>
          </a:p>
        </p:txBody>
      </p:sp>
      <p:sp>
        <p:nvSpPr>
          <p:cNvPr id="7" name="Ovale Legende 6"/>
          <p:cNvSpPr/>
          <p:nvPr/>
        </p:nvSpPr>
        <p:spPr>
          <a:xfrm>
            <a:off x="6231574" y="849899"/>
            <a:ext cx="2722880" cy="1046480"/>
          </a:xfrm>
          <a:prstGeom prst="wedgeEllipseCallout">
            <a:avLst>
              <a:gd name="adj1" fmla="val -48818"/>
              <a:gd name="adj2" fmla="val 7220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sz="800" dirty="0" smtClean="0">
              <a:latin typeface="Avenir Roman"/>
            </a:endParaRPr>
          </a:p>
          <a:p>
            <a:pPr algn="ctr"/>
            <a:r>
              <a:rPr lang="de-DE" dirty="0" smtClean="0">
                <a:latin typeface="Avenir Roman"/>
              </a:rPr>
              <a:t>Null Wartezeit bei der Unterstützung neuer APIs!</a:t>
            </a:r>
            <a:endParaRPr lang="de-DE" dirty="0">
              <a:latin typeface="Avenir Roman"/>
            </a:endParaRPr>
          </a:p>
        </p:txBody>
      </p:sp>
    </p:spTree>
    <p:extLst>
      <p:ext uri="{BB962C8B-B14F-4D97-AF65-F5344CB8AC3E}">
        <p14:creationId xmlns:p14="http://schemas.microsoft.com/office/powerpoint/2010/main" val="10103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 name="Picture 2" descr="D:\projekte\_Speaker\AOP\Bilder\Fotolia_24545839_S.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7952" y="555585"/>
            <a:ext cx="4587246" cy="458724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89366" y="4849794"/>
            <a:ext cx="3103461" cy="400110"/>
          </a:xfrm>
          <a:prstGeom prst="rect">
            <a:avLst/>
          </a:prstGeom>
          <a:noFill/>
        </p:spPr>
        <p:txBody>
          <a:bodyPr wrap="square" rtlCol="0">
            <a:spAutoFit/>
          </a:bodyPr>
          <a:lstStyle/>
          <a:p>
            <a:r>
              <a:rPr lang="en-US" sz="1000" dirty="0">
                <a:solidFill>
                  <a:schemeClr val="bg1">
                    <a:lumMod val="65000"/>
                  </a:schemeClr>
                </a:solidFill>
              </a:rPr>
              <a:t>Stressed businessman © </a:t>
            </a:r>
            <a:r>
              <a:rPr lang="en-US" sz="1000" dirty="0" err="1">
                <a:solidFill>
                  <a:schemeClr val="bg1">
                    <a:lumMod val="65000"/>
                  </a:schemeClr>
                </a:solidFill>
              </a:rPr>
              <a:t>Selecstock</a:t>
            </a:r>
            <a:r>
              <a:rPr lang="de-DE" sz="1000" dirty="0">
                <a:solidFill>
                  <a:schemeClr val="bg1">
                    <a:lumMod val="65000"/>
                  </a:schemeClr>
                </a:solidFill>
              </a:rPr>
              <a:t> – Fotolia.com</a:t>
            </a:r>
          </a:p>
          <a:p>
            <a:endParaRPr lang="de-DE" sz="1000" dirty="0"/>
          </a:p>
        </p:txBody>
      </p:sp>
      <p:sp>
        <p:nvSpPr>
          <p:cNvPr id="6" name="Textfeld 5"/>
          <p:cNvSpPr txBox="1"/>
          <p:nvPr/>
        </p:nvSpPr>
        <p:spPr>
          <a:xfrm>
            <a:off x="289366" y="879675"/>
            <a:ext cx="4768770" cy="1138773"/>
          </a:xfrm>
          <a:prstGeom prst="rect">
            <a:avLst/>
          </a:prstGeom>
          <a:noFill/>
        </p:spPr>
        <p:txBody>
          <a:bodyPr wrap="square" rtlCol="0">
            <a:spAutoFit/>
          </a:bodyPr>
          <a:lstStyle/>
          <a:p>
            <a:r>
              <a:rPr lang="de-DE" sz="2800" dirty="0" smtClean="0">
                <a:latin typeface="Avenir Roman"/>
              </a:rPr>
              <a:t>Moment:</a:t>
            </a:r>
            <a:r>
              <a:rPr lang="de-DE" sz="3600" dirty="0" smtClean="0">
                <a:latin typeface="Avenir Roman"/>
              </a:rPr>
              <a:t/>
            </a:r>
            <a:br>
              <a:rPr lang="de-DE" sz="3600" dirty="0" smtClean="0">
                <a:latin typeface="Avenir Roman"/>
              </a:rPr>
            </a:br>
            <a:r>
              <a:rPr lang="de-DE" sz="4000" b="1" dirty="0" smtClean="0">
                <a:latin typeface="Avenir Roman"/>
              </a:rPr>
              <a:t>Doppelter Code??</a:t>
            </a:r>
            <a:endParaRPr lang="de-DE" sz="4000" b="1" dirty="0">
              <a:latin typeface="Avenir Roman"/>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Shape 341"/>
          <p:cNvPicPr preferRelativeResize="0"/>
          <p:nvPr/>
        </p:nvPicPr>
        <p:blipFill rotWithShape="1">
          <a:blip r:embed="rId3">
            <a:alphaModFix/>
          </a:blip>
          <a:srcRect/>
          <a:stretch/>
        </p:blipFill>
        <p:spPr>
          <a:xfrm>
            <a:off x="1616115" y="923669"/>
            <a:ext cx="5958839" cy="421983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8081" y="1496833"/>
            <a:ext cx="6424363" cy="2151101"/>
          </a:xfrm>
          <a:prstGeom prst="rect">
            <a:avLst/>
          </a:prstGeom>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600" b="1" i="0" u="none" strike="noStrike" cap="none" baseline="0" dirty="0">
                <a:solidFill>
                  <a:schemeClr val="dk1"/>
                </a:solidFill>
                <a:latin typeface="Avenir Roman"/>
                <a:ea typeface="Lato"/>
                <a:cs typeface="Avenir Roman"/>
                <a:sym typeface="Lato"/>
              </a:rPr>
              <a:t>NativeScript modules</a:t>
            </a:r>
          </a:p>
        </p:txBody>
      </p:sp>
      <p:pic>
        <p:nvPicPr>
          <p:cNvPr id="4" name="Shape 374"/>
          <p:cNvPicPr preferRelativeResize="0"/>
          <p:nvPr/>
        </p:nvPicPr>
        <p:blipFill rotWithShape="1">
          <a:blip r:embed="rId3">
            <a:alphaModFix/>
          </a:blip>
          <a:srcRect/>
          <a:stretch/>
        </p:blipFill>
        <p:spPr>
          <a:xfrm>
            <a:off x="6944231" y="1347191"/>
            <a:ext cx="1304326" cy="1377836"/>
          </a:xfrm>
          <a:prstGeom prst="rect">
            <a:avLst/>
          </a:prstGeom>
          <a:noFill/>
          <a:ln>
            <a:noFill/>
          </a:ln>
        </p:spPr>
      </p:pic>
      <p:pic>
        <p:nvPicPr>
          <p:cNvPr id="5" name="Shape 376"/>
          <p:cNvPicPr preferRelativeResize="0"/>
          <p:nvPr/>
        </p:nvPicPr>
        <p:blipFill rotWithShape="1">
          <a:blip r:embed="rId4">
            <a:alphaModFix/>
          </a:blip>
          <a:srcRect/>
          <a:stretch/>
        </p:blipFill>
        <p:spPr>
          <a:xfrm>
            <a:off x="7017329" y="2861824"/>
            <a:ext cx="1109276" cy="1408959"/>
          </a:xfrm>
          <a:prstGeom prst="rect">
            <a:avLst/>
          </a:prstGeom>
          <a:noFill/>
          <a:ln>
            <a:noFill/>
          </a:ln>
        </p:spPr>
      </p:pic>
      <p:pic>
        <p:nvPicPr>
          <p:cNvPr id="6" name="Picture 5"/>
          <p:cNvPicPr>
            <a:picLocks noChangeAspect="1"/>
          </p:cNvPicPr>
          <p:nvPr/>
        </p:nvPicPr>
        <p:blipFill>
          <a:blip r:embed="rId5"/>
          <a:stretch>
            <a:fillRect/>
          </a:stretch>
        </p:blipFill>
        <p:spPr>
          <a:xfrm>
            <a:off x="2989267" y="1581865"/>
            <a:ext cx="2895053" cy="2506030"/>
          </a:xfrm>
          <a:prstGeom prst="rect">
            <a:avLst/>
          </a:prstGeom>
        </p:spPr>
      </p:pic>
      <p:pic>
        <p:nvPicPr>
          <p:cNvPr id="2" name="Picture 1"/>
          <p:cNvPicPr>
            <a:picLocks noChangeAspect="1"/>
          </p:cNvPicPr>
          <p:nvPr/>
        </p:nvPicPr>
        <p:blipFill>
          <a:blip r:embed="rId6"/>
          <a:stretch>
            <a:fillRect/>
          </a:stretch>
        </p:blipFill>
        <p:spPr>
          <a:xfrm>
            <a:off x="328612" y="1846518"/>
            <a:ext cx="1743937" cy="2001375"/>
          </a:xfrm>
          <a:prstGeom prst="rect">
            <a:avLst/>
          </a:prstGeom>
        </p:spPr>
      </p:pic>
      <p:sp>
        <p:nvSpPr>
          <p:cNvPr id="29" name="TextBox 28"/>
          <p:cNvSpPr txBox="1"/>
          <p:nvPr/>
        </p:nvSpPr>
        <p:spPr>
          <a:xfrm>
            <a:off x="776659" y="899007"/>
            <a:ext cx="954107" cy="461665"/>
          </a:xfrm>
          <a:prstGeom prst="rect">
            <a:avLst/>
          </a:prstGeom>
          <a:noFill/>
        </p:spPr>
        <p:txBody>
          <a:bodyPr wrap="none" rtlCol="0">
            <a:spAutoFit/>
          </a:bodyPr>
          <a:lstStyle/>
          <a:p>
            <a:r>
              <a:rPr lang="en-US" sz="2400" b="1" dirty="0" smtClean="0">
                <a:solidFill>
                  <a:schemeClr val="accent6">
                    <a:lumMod val="50000"/>
                  </a:schemeClr>
                </a:solidFill>
              </a:rPr>
              <a:t>Code</a:t>
            </a:r>
            <a:endParaRPr lang="en-US" sz="2400" b="1" dirty="0">
              <a:solidFill>
                <a:schemeClr val="accent6">
                  <a:lumMod val="50000"/>
                </a:schemeClr>
              </a:solidFill>
            </a:endParaRPr>
          </a:p>
        </p:txBody>
      </p:sp>
      <p:sp>
        <p:nvSpPr>
          <p:cNvPr id="30" name="TextBox 29"/>
          <p:cNvSpPr txBox="1"/>
          <p:nvPr/>
        </p:nvSpPr>
        <p:spPr>
          <a:xfrm>
            <a:off x="3757560" y="899007"/>
            <a:ext cx="1432904" cy="461665"/>
          </a:xfrm>
          <a:prstGeom prst="rect">
            <a:avLst/>
          </a:prstGeom>
          <a:noFill/>
        </p:spPr>
        <p:txBody>
          <a:bodyPr wrap="none" rtlCol="0">
            <a:spAutoFit/>
          </a:bodyPr>
          <a:lstStyle/>
          <a:p>
            <a:r>
              <a:rPr lang="en-US" sz="2400" b="1" dirty="0" smtClean="0">
                <a:solidFill>
                  <a:schemeClr val="accent6">
                    <a:lumMod val="50000"/>
                  </a:schemeClr>
                </a:solidFill>
              </a:rPr>
              <a:t>Modules</a:t>
            </a:r>
            <a:endParaRPr lang="en-US" sz="2400" b="1" dirty="0">
              <a:solidFill>
                <a:schemeClr val="accent6">
                  <a:lumMod val="50000"/>
                </a:schemeClr>
              </a:solidFill>
            </a:endParaRPr>
          </a:p>
        </p:txBody>
      </p:sp>
      <p:sp>
        <p:nvSpPr>
          <p:cNvPr id="31" name="TextBox 30"/>
          <p:cNvSpPr txBox="1"/>
          <p:nvPr/>
        </p:nvSpPr>
        <p:spPr>
          <a:xfrm>
            <a:off x="6500391" y="893708"/>
            <a:ext cx="2031626" cy="461665"/>
          </a:xfrm>
          <a:prstGeom prst="rect">
            <a:avLst/>
          </a:prstGeom>
          <a:noFill/>
        </p:spPr>
        <p:txBody>
          <a:bodyPr wrap="none" rtlCol="0">
            <a:spAutoFit/>
          </a:bodyPr>
          <a:lstStyle/>
          <a:p>
            <a:r>
              <a:rPr lang="en-US" sz="2400" b="1" dirty="0" smtClean="0">
                <a:solidFill>
                  <a:schemeClr val="accent6">
                    <a:lumMod val="50000"/>
                  </a:schemeClr>
                </a:solidFill>
              </a:rPr>
              <a:t>Platform API</a:t>
            </a:r>
            <a:endParaRPr lang="en-US" sz="2400" b="1" dirty="0">
              <a:solidFill>
                <a:schemeClr val="accent6">
                  <a:lumMod val="50000"/>
                </a:schemeClr>
              </a:solidFill>
            </a:endParaRPr>
          </a:p>
        </p:txBody>
      </p:sp>
      <p:cxnSp>
        <p:nvCxnSpPr>
          <p:cNvPr id="321" name="Straight Connector 320"/>
          <p:cNvCxnSpPr/>
          <p:nvPr/>
        </p:nvCxnSpPr>
        <p:spPr>
          <a:xfrm>
            <a:off x="2448755" y="1105441"/>
            <a:ext cx="0" cy="3797683"/>
          </a:xfrm>
          <a:prstGeom prst="line">
            <a:avLst/>
          </a:prstGeom>
          <a:ln w="1270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128093" y="1038580"/>
            <a:ext cx="0" cy="3797683"/>
          </a:xfrm>
          <a:prstGeom prst="line">
            <a:avLst/>
          </a:prstGeom>
          <a:ln w="12700" cmpd="sng">
            <a:solidFill>
              <a:schemeClr val="bg2"/>
            </a:solidFill>
            <a:prstDash val="dash"/>
          </a:ln>
        </p:spPr>
        <p:style>
          <a:lnRef idx="2">
            <a:schemeClr val="accent1"/>
          </a:lnRef>
          <a:fillRef idx="0">
            <a:schemeClr val="accent1"/>
          </a:fillRef>
          <a:effectRef idx="1">
            <a:schemeClr val="accent1"/>
          </a:effectRef>
          <a:fontRef idx="minor">
            <a:schemeClr val="tx1"/>
          </a:fontRef>
        </p:style>
      </p:cxnSp>
      <p:sp>
        <p:nvSpPr>
          <p:cNvPr id="327" name="Right Arrow 326"/>
          <p:cNvSpPr/>
          <p:nvPr/>
        </p:nvSpPr>
        <p:spPr>
          <a:xfrm>
            <a:off x="2078919" y="2384463"/>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Arrow 43"/>
          <p:cNvSpPr/>
          <p:nvPr/>
        </p:nvSpPr>
        <p:spPr>
          <a:xfrm>
            <a:off x="5970060" y="1774302"/>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Arrow 44"/>
          <p:cNvSpPr/>
          <p:nvPr/>
        </p:nvSpPr>
        <p:spPr>
          <a:xfrm>
            <a:off x="5970060" y="3321828"/>
            <a:ext cx="817558" cy="5390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TextBox 328"/>
          <p:cNvSpPr txBox="1"/>
          <p:nvPr/>
        </p:nvSpPr>
        <p:spPr>
          <a:xfrm>
            <a:off x="-1114732" y="3818798"/>
            <a:ext cx="184666" cy="307777"/>
          </a:xfrm>
          <a:prstGeom prst="rect">
            <a:avLst/>
          </a:prstGeom>
          <a:noFill/>
        </p:spPr>
        <p:txBody>
          <a:bodyPr wrap="none" rtlCol="0">
            <a:spAutoFit/>
          </a:bodyPr>
          <a:lstStyle/>
          <a:p>
            <a:endParaRPr 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7" grpId="0" animBg="1"/>
      <p:bldP spid="44"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4" y="342233"/>
            <a:ext cx="8503920" cy="411480"/>
          </a:xfrm>
        </p:spPr>
        <p:txBody>
          <a:bodyPr/>
          <a:lstStyle/>
          <a:p>
            <a:r>
              <a:rPr lang="en-US" sz="3000" dirty="0" err="1" smtClean="0">
                <a:latin typeface="Avenir Roman"/>
                <a:cs typeface="Avenir Roman"/>
              </a:rPr>
              <a:t>Eine</a:t>
            </a:r>
            <a:r>
              <a:rPr lang="en-US" sz="3000" dirty="0" smtClean="0">
                <a:latin typeface="Avenir Roman"/>
                <a:cs typeface="Avenir Roman"/>
              </a:rPr>
              <a:t> Syntax </a:t>
            </a:r>
            <a:r>
              <a:rPr lang="en-US" sz="3000" dirty="0" err="1" smtClean="0">
                <a:latin typeface="Avenir Roman"/>
                <a:cs typeface="Avenir Roman"/>
              </a:rPr>
              <a:t>für</a:t>
            </a:r>
            <a:r>
              <a:rPr lang="en-US" sz="3000" dirty="0" smtClean="0">
                <a:latin typeface="Avenir Roman"/>
                <a:cs typeface="Avenir Roman"/>
              </a:rPr>
              <a:t> </a:t>
            </a:r>
            <a:r>
              <a:rPr lang="en-US" sz="3000" dirty="0" err="1" smtClean="0">
                <a:latin typeface="Avenir Roman"/>
                <a:cs typeface="Avenir Roman"/>
              </a:rPr>
              <a:t>alle</a:t>
            </a:r>
            <a:r>
              <a:rPr lang="en-US" sz="3000" dirty="0" err="1">
                <a:latin typeface="Avenir Roman"/>
                <a:cs typeface="Avenir Roman"/>
              </a:rPr>
              <a:t>s</a:t>
            </a:r>
            <a:endParaRPr lang="en-US" sz="3000" dirty="0">
              <a:latin typeface="Avenir Roman"/>
              <a:cs typeface="Avenir Roman"/>
            </a:endParaRPr>
          </a:p>
        </p:txBody>
      </p:sp>
      <p:cxnSp>
        <p:nvCxnSpPr>
          <p:cNvPr id="10" name="Straight Arrow Connector 9"/>
          <p:cNvCxnSpPr/>
          <p:nvPr/>
        </p:nvCxnSpPr>
        <p:spPr>
          <a:xfrm flipH="1">
            <a:off x="3547510" y="1696435"/>
            <a:ext cx="40313" cy="2215865"/>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24134" y="1701160"/>
            <a:ext cx="114382" cy="221114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28615" y="963203"/>
            <a:ext cx="7839341" cy="944914"/>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55" y="1148709"/>
            <a:ext cx="3038475" cy="5524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634" y="2171091"/>
            <a:ext cx="2104880" cy="38377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475" y="1937446"/>
            <a:ext cx="2361174" cy="4305024"/>
          </a:xfrm>
          <a:prstGeom prst="rect">
            <a:avLst/>
          </a:prstGeom>
        </p:spPr>
      </p:pic>
    </p:spTree>
    <p:extLst>
      <p:ext uri="{BB962C8B-B14F-4D97-AF65-F5344CB8AC3E}">
        <p14:creationId xmlns:p14="http://schemas.microsoft.com/office/powerpoint/2010/main" val="285120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4" y="342233"/>
            <a:ext cx="8503920" cy="411480"/>
          </a:xfrm>
        </p:spPr>
        <p:txBody>
          <a:bodyPr/>
          <a:lstStyle/>
          <a:p>
            <a:r>
              <a:rPr lang="en-US" sz="3000" dirty="0" err="1" smtClean="0">
                <a:latin typeface="Avenir Roman"/>
                <a:cs typeface="Avenir Roman"/>
              </a:rPr>
              <a:t>Beispiel</a:t>
            </a:r>
            <a:r>
              <a:rPr lang="en-US" sz="3000" dirty="0" smtClean="0">
                <a:latin typeface="Avenir Roman"/>
                <a:cs typeface="Avenir Roman"/>
              </a:rPr>
              <a:t>: </a:t>
            </a:r>
            <a:r>
              <a:rPr lang="en-US" sz="3000" dirty="0" err="1">
                <a:latin typeface="Avenir Roman"/>
                <a:cs typeface="Avenir Roman"/>
              </a:rPr>
              <a:t>NativeScript</a:t>
            </a:r>
            <a:r>
              <a:rPr lang="en-US" sz="3000" dirty="0">
                <a:latin typeface="Avenir Roman"/>
                <a:cs typeface="Avenir Roman"/>
              </a:rPr>
              <a:t> </a:t>
            </a:r>
            <a:r>
              <a:rPr lang="en-US" sz="3000" dirty="0" err="1" smtClean="0">
                <a:latin typeface="Avenir Roman"/>
                <a:cs typeface="Avenir Roman"/>
              </a:rPr>
              <a:t>Datei-Modul</a:t>
            </a:r>
            <a:endParaRPr lang="en-US" sz="3000" dirty="0">
              <a:latin typeface="Avenir Roman"/>
              <a:cs typeface="Avenir Roman"/>
            </a:endParaRPr>
          </a:p>
        </p:txBody>
      </p:sp>
      <p:pic>
        <p:nvPicPr>
          <p:cNvPr id="7" name="Picture 6" descr="Screen Shot 2015-01-30 at 12.59.57 PM.png"/>
          <p:cNvPicPr>
            <a:picLocks noChangeAspect="1"/>
          </p:cNvPicPr>
          <p:nvPr/>
        </p:nvPicPr>
        <p:blipFill>
          <a:blip r:embed="rId2">
            <a:alphaModFix amt="51000"/>
            <a:extLst>
              <a:ext uri="{28A0092B-C50C-407E-A947-70E740481C1C}">
                <a14:useLocalDpi xmlns:a14="http://schemas.microsoft.com/office/drawing/2010/main"/>
              </a:ext>
            </a:extLst>
          </a:blip>
          <a:stretch>
            <a:fillRect/>
          </a:stretch>
        </p:blipFill>
        <p:spPr>
          <a:xfrm>
            <a:off x="1251761" y="3513874"/>
            <a:ext cx="7407500" cy="864059"/>
          </a:xfrm>
          <a:prstGeom prst="rect">
            <a:avLst/>
          </a:prstGeom>
        </p:spPr>
      </p:pic>
      <p:pic>
        <p:nvPicPr>
          <p:cNvPr id="9" name="Picture 8" descr="Screen Shot 2015-01-30 at 1.02.28 PM.png"/>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251762" y="2455888"/>
            <a:ext cx="3473735" cy="437566"/>
          </a:xfrm>
          <a:prstGeom prst="rect">
            <a:avLst/>
          </a:prstGeom>
        </p:spPr>
      </p:pic>
      <p:cxnSp>
        <p:nvCxnSpPr>
          <p:cNvPr id="10" name="Straight Arrow Connector 9"/>
          <p:cNvCxnSpPr/>
          <p:nvPr/>
        </p:nvCxnSpPr>
        <p:spPr>
          <a:xfrm flipH="1">
            <a:off x="2833565" y="1662227"/>
            <a:ext cx="1" cy="67484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046195" y="1607414"/>
            <a:ext cx="0" cy="2243775"/>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28615" y="963203"/>
            <a:ext cx="7839341" cy="944914"/>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13" name="Picture 12"/>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343441" y="3538540"/>
            <a:ext cx="925294" cy="625297"/>
          </a:xfrm>
          <a:prstGeom prst="rect">
            <a:avLst/>
          </a:prstGeom>
        </p:spPr>
      </p:pic>
      <p:pic>
        <p:nvPicPr>
          <p:cNvPr id="14" name="Picture 13"/>
          <p:cNvPicPr>
            <a:picLocks noChangeAspect="1"/>
          </p:cNvPicPr>
          <p:nvPr/>
        </p:nvPicPr>
        <p:blipFill>
          <a:blip r:embed="rId5" cstate="screen">
            <a:alphaModFix amt="36000"/>
            <a:extLst>
              <a:ext uri="{28A0092B-C50C-407E-A947-70E740481C1C}">
                <a14:useLocalDpi xmlns:a14="http://schemas.microsoft.com/office/drawing/2010/main"/>
              </a:ext>
            </a:extLst>
          </a:blip>
          <a:stretch>
            <a:fillRect/>
          </a:stretch>
        </p:blipFill>
        <p:spPr>
          <a:xfrm>
            <a:off x="300680" y="2272711"/>
            <a:ext cx="1055387" cy="71321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441" y="1008968"/>
            <a:ext cx="5044538" cy="878325"/>
          </a:xfrm>
          <a:prstGeom prst="rect">
            <a:avLst/>
          </a:prstGeom>
        </p:spPr>
      </p:pic>
    </p:spTree>
    <p:extLst>
      <p:ext uri="{BB962C8B-B14F-4D97-AF65-F5344CB8AC3E}">
        <p14:creationId xmlns:p14="http://schemas.microsoft.com/office/powerpoint/2010/main" val="2642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strVal val="#ppt_w*0.70"/>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Effect transition="in" filter="fade">
                                      <p:cBhvr>
                                        <p:cTn id="31" dur="1000"/>
                                        <p:tgtEl>
                                          <p:spTgt spid="7"/>
                                        </p:tgtEl>
                                      </p:cBhvr>
                                    </p:animEffect>
                                  </p:childTnLst>
                                </p:cTn>
                              </p:par>
                              <p:par>
                                <p:cTn id="32" presetID="5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4" y="342233"/>
            <a:ext cx="8503920" cy="411480"/>
          </a:xfrm>
        </p:spPr>
        <p:txBody>
          <a:bodyPr/>
          <a:lstStyle/>
          <a:p>
            <a:r>
              <a:rPr lang="en-US" sz="2800" dirty="0" err="1" smtClean="0">
                <a:latin typeface="Avenir Roman"/>
                <a:cs typeface="Avenir Roman"/>
              </a:rPr>
              <a:t>Viele</a:t>
            </a:r>
            <a:r>
              <a:rPr lang="en-US" sz="2800" dirty="0" smtClean="0">
                <a:latin typeface="Avenir Roman"/>
                <a:cs typeface="Avenir Roman"/>
              </a:rPr>
              <a:t>, </a:t>
            </a:r>
            <a:r>
              <a:rPr lang="en-US" sz="2800" dirty="0" err="1" smtClean="0">
                <a:latin typeface="Avenir Roman"/>
                <a:cs typeface="Avenir Roman"/>
              </a:rPr>
              <a:t>viele</a:t>
            </a:r>
            <a:r>
              <a:rPr lang="en-US" sz="2800" dirty="0" smtClean="0">
                <a:latin typeface="Avenir Roman"/>
                <a:cs typeface="Avenir Roman"/>
              </a:rPr>
              <a:t>, </a:t>
            </a:r>
            <a:r>
              <a:rPr lang="en-US" sz="2800" dirty="0" err="1" smtClean="0">
                <a:latin typeface="Avenir Roman"/>
                <a:cs typeface="Avenir Roman"/>
              </a:rPr>
              <a:t>viele</a:t>
            </a:r>
            <a:r>
              <a:rPr lang="en-US" sz="2800" dirty="0" smtClean="0">
                <a:latin typeface="Avenir Roman"/>
                <a:cs typeface="Avenir Roman"/>
              </a:rPr>
              <a:t> </a:t>
            </a:r>
            <a:r>
              <a:rPr lang="en-US" sz="2800" dirty="0" err="1" smtClean="0">
                <a:latin typeface="Avenir Roman"/>
                <a:cs typeface="Avenir Roman"/>
              </a:rPr>
              <a:t>weitere</a:t>
            </a:r>
            <a:r>
              <a:rPr lang="en-US" sz="2800" dirty="0" smtClean="0">
                <a:latin typeface="Avenir Roman"/>
                <a:cs typeface="Avenir Roman"/>
              </a:rPr>
              <a:t> NS-Module</a:t>
            </a:r>
            <a:endParaRPr lang="en-US" sz="2800" dirty="0">
              <a:latin typeface="Avenir Roman"/>
              <a:cs typeface="Avenir Roma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54" y="885879"/>
            <a:ext cx="6567437" cy="5143500"/>
          </a:xfrm>
          <a:prstGeom prst="rect">
            <a:avLst/>
          </a:prstGeom>
        </p:spPr>
      </p:pic>
    </p:spTree>
    <p:extLst>
      <p:ext uri="{BB962C8B-B14F-4D97-AF65-F5344CB8AC3E}">
        <p14:creationId xmlns:p14="http://schemas.microsoft.com/office/powerpoint/2010/main" val="1754746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28614" y="393033"/>
            <a:ext cx="8503920" cy="411480"/>
          </a:xfrm>
          <a:prstGeom prst="rect">
            <a:avLst/>
          </a:prstGeom>
          <a:noFill/>
          <a:ln>
            <a:noFill/>
          </a:ln>
        </p:spPr>
        <p:txBody>
          <a:bodyPr lIns="68575" tIns="34275" rIns="68575" bIns="34275" anchor="ctr" anchorCtr="0">
            <a:noAutofit/>
          </a:bodyPr>
          <a:lstStyle/>
          <a:p>
            <a:pPr marL="0" marR="0" lvl="0" indent="0" algn="l" rtl="0">
              <a:lnSpc>
                <a:spcPct val="90000"/>
              </a:lnSpc>
              <a:spcBef>
                <a:spcPts val="0"/>
              </a:spcBef>
              <a:buClr>
                <a:schemeClr val="dk1"/>
              </a:buClr>
              <a:buSzPct val="25000"/>
              <a:buFont typeface="Lato"/>
              <a:buNone/>
            </a:pPr>
            <a:r>
              <a:rPr lang="en" sz="3000" b="1" i="0" u="none" strike="noStrike" cap="none" baseline="0" dirty="0" smtClean="0">
                <a:solidFill>
                  <a:schemeClr val="dk1"/>
                </a:solidFill>
                <a:latin typeface="Avenir Roman"/>
                <a:ea typeface="Lato"/>
                <a:cs typeface="Avenir Roman"/>
                <a:sym typeface="Lato"/>
              </a:rPr>
              <a:t>Beispiel: HTTP</a:t>
            </a:r>
            <a:endParaRPr lang="en" sz="3000" b="1" i="0" u="none" strike="noStrike" cap="none" baseline="0" dirty="0">
              <a:solidFill>
                <a:schemeClr val="dk1"/>
              </a:solidFill>
              <a:latin typeface="Avenir Roman"/>
              <a:ea typeface="Lato"/>
              <a:cs typeface="Avenir Roman"/>
              <a:sym typeface="Lato"/>
            </a:endParaRPr>
          </a:p>
        </p:txBody>
      </p:sp>
      <p:pic>
        <p:nvPicPr>
          <p:cNvPr id="386" name="Shape 386"/>
          <p:cNvPicPr preferRelativeResize="0"/>
          <p:nvPr/>
        </p:nvPicPr>
        <p:blipFill rotWithShape="1">
          <a:blip r:embed="rId3">
            <a:alphaModFix/>
          </a:blip>
          <a:srcRect/>
          <a:stretch/>
        </p:blipFill>
        <p:spPr>
          <a:xfrm>
            <a:off x="328612" y="1197545"/>
            <a:ext cx="6372224" cy="2095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16772" y="3843903"/>
            <a:ext cx="7194282" cy="972798"/>
          </a:xfrm>
          <a:prstGeom prst="rect">
            <a:avLst/>
          </a:prstGeom>
          <a:solidFill>
            <a:srgbClr val="3D59FF"/>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err="1" smtClean="0"/>
              <a:t>Ziel</a:t>
            </a:r>
            <a:endParaRPr lang="en-US" b="1" dirty="0"/>
          </a:p>
        </p:txBody>
      </p:sp>
      <p:sp>
        <p:nvSpPr>
          <p:cNvPr id="29" name="Rectangle 28"/>
          <p:cNvSpPr/>
          <p:nvPr/>
        </p:nvSpPr>
        <p:spPr>
          <a:xfrm>
            <a:off x="516772" y="2648173"/>
            <a:ext cx="7194282" cy="1195730"/>
          </a:xfrm>
          <a:prstGeom prst="rect">
            <a:avLst/>
          </a:prstGeom>
          <a:solidFill>
            <a:srgbClr val="7180D5"/>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100" b="1" dirty="0" smtClean="0"/>
              <a:t>Implement-</a:t>
            </a:r>
            <a:r>
              <a:rPr lang="en-US" sz="1100" b="1" dirty="0" err="1" smtClean="0"/>
              <a:t>ierung</a:t>
            </a:r>
            <a:endParaRPr lang="en-US" sz="1100" b="1" dirty="0"/>
          </a:p>
        </p:txBody>
      </p:sp>
      <p:sp>
        <p:nvSpPr>
          <p:cNvPr id="28" name="Rectangle 27"/>
          <p:cNvSpPr/>
          <p:nvPr/>
        </p:nvSpPr>
        <p:spPr>
          <a:xfrm>
            <a:off x="516772" y="959288"/>
            <a:ext cx="7194282" cy="1688886"/>
          </a:xfrm>
          <a:prstGeom prst="rect">
            <a:avLst/>
          </a:prstGeom>
          <a:solidFill>
            <a:schemeClr val="bg1">
              <a:lumMod val="65000"/>
            </a:schemeClr>
          </a:solidFill>
          <a:ln>
            <a:noFill/>
          </a:ln>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err="1" smtClean="0"/>
              <a:t>Abstraktions</a:t>
            </a:r>
            <a:r>
              <a:rPr lang="en-US" sz="1200" b="1" dirty="0" smtClean="0"/>
              <a:t>-</a:t>
            </a:r>
            <a:br>
              <a:rPr lang="en-US" sz="1200" b="1" dirty="0" smtClean="0"/>
            </a:br>
            <a:r>
              <a:rPr lang="en-US" sz="1200" b="1" dirty="0" err="1" smtClean="0"/>
              <a:t>schicht</a:t>
            </a:r>
            <a:endParaRPr lang="en-US" sz="1200" b="1" dirty="0"/>
          </a:p>
        </p:txBody>
      </p:sp>
      <p:sp>
        <p:nvSpPr>
          <p:cNvPr id="2" name="Title 1"/>
          <p:cNvSpPr>
            <a:spLocks noGrp="1"/>
          </p:cNvSpPr>
          <p:nvPr>
            <p:ph type="title"/>
          </p:nvPr>
        </p:nvSpPr>
        <p:spPr>
          <a:xfrm>
            <a:off x="328614" y="321913"/>
            <a:ext cx="8503920" cy="411480"/>
          </a:xfrm>
        </p:spPr>
        <p:txBody>
          <a:bodyPr/>
          <a:lstStyle/>
          <a:p>
            <a:r>
              <a:rPr lang="en-US" sz="2800" dirty="0" err="1" smtClean="0">
                <a:latin typeface="Avenir Roman"/>
                <a:cs typeface="Avenir Roman"/>
              </a:rPr>
              <a:t>Abstraktionsschicht</a:t>
            </a:r>
            <a:endParaRPr lang="en-US" sz="2800" dirty="0">
              <a:latin typeface="Avenir Roman"/>
              <a:cs typeface="Avenir Roman"/>
            </a:endParaRPr>
          </a:p>
        </p:txBody>
      </p:sp>
      <p:sp>
        <p:nvSpPr>
          <p:cNvPr id="5" name="Rounded Rectangle 4"/>
          <p:cNvSpPr/>
          <p:nvPr/>
        </p:nvSpPr>
        <p:spPr>
          <a:xfrm>
            <a:off x="2148152" y="1975458"/>
            <a:ext cx="1597603"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&lt;NS Module&gt;</a:t>
            </a:r>
            <a:endParaRPr lang="en-US" dirty="0"/>
          </a:p>
        </p:txBody>
      </p:sp>
      <p:sp>
        <p:nvSpPr>
          <p:cNvPr id="6" name="Rounded Rectangle 5"/>
          <p:cNvSpPr/>
          <p:nvPr/>
        </p:nvSpPr>
        <p:spPr>
          <a:xfrm>
            <a:off x="1300374"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a:t>
            </a:r>
          </a:p>
          <a:p>
            <a:pPr algn="ctr"/>
            <a:r>
              <a:rPr lang="en-US" dirty="0" err="1" smtClean="0"/>
              <a:t>iOS</a:t>
            </a:r>
            <a:r>
              <a:rPr lang="en-US" dirty="0" smtClean="0"/>
              <a:t> call</a:t>
            </a:r>
            <a:endParaRPr lang="en-US" dirty="0"/>
          </a:p>
        </p:txBody>
      </p:sp>
      <p:sp>
        <p:nvSpPr>
          <p:cNvPr id="7" name="Rounded Rectangle 6"/>
          <p:cNvSpPr/>
          <p:nvPr/>
        </p:nvSpPr>
        <p:spPr>
          <a:xfrm>
            <a:off x="3637672"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 Android call</a:t>
            </a:r>
            <a:endParaRPr lang="en-US" dirty="0"/>
          </a:p>
        </p:txBody>
      </p:sp>
      <p:sp>
        <p:nvSpPr>
          <p:cNvPr id="9" name="Rounded Rectangle 8"/>
          <p:cNvSpPr/>
          <p:nvPr/>
        </p:nvSpPr>
        <p:spPr>
          <a:xfrm>
            <a:off x="1300374"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iOS</a:t>
            </a:r>
            <a:r>
              <a:rPr lang="en-US" dirty="0" smtClean="0"/>
              <a:t> App</a:t>
            </a:r>
            <a:endParaRPr lang="en-US" dirty="0"/>
          </a:p>
        </p:txBody>
      </p:sp>
      <p:sp>
        <p:nvSpPr>
          <p:cNvPr id="10" name="Rounded Rectangle 9"/>
          <p:cNvSpPr/>
          <p:nvPr/>
        </p:nvSpPr>
        <p:spPr>
          <a:xfrm>
            <a:off x="3598830" y="4066747"/>
            <a:ext cx="1246334"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Android App</a:t>
            </a:r>
            <a:endParaRPr lang="en-US" dirty="0"/>
          </a:p>
        </p:txBody>
      </p:sp>
      <p:cxnSp>
        <p:nvCxnSpPr>
          <p:cNvPr id="13" name="Straight Arrow Connector 12"/>
          <p:cNvCxnSpPr>
            <a:endCxn id="6" idx="0"/>
          </p:cNvCxnSpPr>
          <p:nvPr/>
        </p:nvCxnSpPr>
        <p:spPr>
          <a:xfrm flipH="1">
            <a:off x="1884699" y="2461857"/>
            <a:ext cx="662009"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a:off x="3438394" y="2461857"/>
            <a:ext cx="783603"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9" idx="0"/>
          </p:cNvCxnSpPr>
          <p:nvPr/>
        </p:nvCxnSpPr>
        <p:spPr>
          <a:xfrm>
            <a:off x="1884699"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2"/>
            <a:endCxn id="10" idx="0"/>
          </p:cNvCxnSpPr>
          <p:nvPr/>
        </p:nvCxnSpPr>
        <p:spPr>
          <a:xfrm>
            <a:off x="4221997"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040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0.70"/>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par>
                                <p:cTn id="36" presetID="22" presetClass="entr" presetSubtype="1"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16772" y="3843903"/>
            <a:ext cx="7194282" cy="972798"/>
          </a:xfrm>
          <a:prstGeom prst="rect">
            <a:avLst/>
          </a:prstGeom>
          <a:solidFill>
            <a:srgbClr val="3D59FF"/>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err="1"/>
              <a:t>Ziel</a:t>
            </a:r>
            <a:endParaRPr lang="en-US" b="1" dirty="0"/>
          </a:p>
        </p:txBody>
      </p:sp>
      <p:sp>
        <p:nvSpPr>
          <p:cNvPr id="29" name="Rectangle 28"/>
          <p:cNvSpPr/>
          <p:nvPr/>
        </p:nvSpPr>
        <p:spPr>
          <a:xfrm>
            <a:off x="516772" y="2648173"/>
            <a:ext cx="7194282" cy="1195730"/>
          </a:xfrm>
          <a:prstGeom prst="rect">
            <a:avLst/>
          </a:prstGeom>
          <a:solidFill>
            <a:srgbClr val="7180D5"/>
          </a:solidFill>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100" b="1" dirty="0"/>
              <a:t>Implement-</a:t>
            </a:r>
            <a:r>
              <a:rPr lang="en-US" sz="1100" b="1" dirty="0" err="1"/>
              <a:t>ierung</a:t>
            </a:r>
            <a:endParaRPr lang="en-US" sz="1100" b="1" dirty="0"/>
          </a:p>
        </p:txBody>
      </p:sp>
      <p:sp>
        <p:nvSpPr>
          <p:cNvPr id="28" name="Rectangle 27"/>
          <p:cNvSpPr/>
          <p:nvPr/>
        </p:nvSpPr>
        <p:spPr>
          <a:xfrm>
            <a:off x="516772" y="959288"/>
            <a:ext cx="7194282" cy="1688886"/>
          </a:xfrm>
          <a:prstGeom prst="rect">
            <a:avLst/>
          </a:prstGeom>
          <a:solidFill>
            <a:schemeClr val="bg1">
              <a:lumMod val="65000"/>
            </a:schemeClr>
          </a:solidFill>
          <a:ln>
            <a:noFill/>
          </a:ln>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vert="vert270" rtlCol="0" anchor="t"/>
          <a:lstStyle/>
          <a:p>
            <a:pPr algn="ctr"/>
            <a:r>
              <a:rPr lang="en-US" sz="1200" b="1" dirty="0" err="1"/>
              <a:t>Abstraktions</a:t>
            </a:r>
            <a:r>
              <a:rPr lang="en-US" sz="1200" b="1" dirty="0"/>
              <a:t>-</a:t>
            </a:r>
            <a:br>
              <a:rPr lang="en-US" sz="1200" b="1" dirty="0"/>
            </a:br>
            <a:r>
              <a:rPr lang="en-US" sz="1200" b="1" dirty="0" err="1"/>
              <a:t>schicht</a:t>
            </a:r>
            <a:endParaRPr lang="en-US" sz="1200" b="1" dirty="0"/>
          </a:p>
        </p:txBody>
      </p:sp>
      <p:sp>
        <p:nvSpPr>
          <p:cNvPr id="4" name="Rounded Rectangle 3"/>
          <p:cNvSpPr/>
          <p:nvPr/>
        </p:nvSpPr>
        <p:spPr>
          <a:xfrm>
            <a:off x="3269922" y="1040360"/>
            <a:ext cx="2364318" cy="640836"/>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HTTP</a:t>
            </a:r>
          </a:p>
          <a:p>
            <a:pPr algn="ctr"/>
            <a:r>
              <a:rPr lang="en-US" dirty="0" smtClean="0"/>
              <a:t>&lt;Angular Component&gt;</a:t>
            </a:r>
            <a:endParaRPr lang="en-US" dirty="0"/>
          </a:p>
        </p:txBody>
      </p:sp>
      <p:sp>
        <p:nvSpPr>
          <p:cNvPr id="5" name="Rounded Rectangle 4"/>
          <p:cNvSpPr/>
          <p:nvPr/>
        </p:nvSpPr>
        <p:spPr>
          <a:xfrm>
            <a:off x="2148152" y="1975458"/>
            <a:ext cx="1597603"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&lt;NS Module&gt;</a:t>
            </a:r>
            <a:endParaRPr lang="en-US" dirty="0"/>
          </a:p>
        </p:txBody>
      </p:sp>
      <p:sp>
        <p:nvSpPr>
          <p:cNvPr id="6" name="Rounded Rectangle 5"/>
          <p:cNvSpPr/>
          <p:nvPr/>
        </p:nvSpPr>
        <p:spPr>
          <a:xfrm>
            <a:off x="1300374"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a:t>
            </a:r>
          </a:p>
          <a:p>
            <a:pPr algn="ctr"/>
            <a:r>
              <a:rPr lang="en-US" dirty="0" err="1" smtClean="0"/>
              <a:t>iOS</a:t>
            </a:r>
            <a:r>
              <a:rPr lang="en-US" dirty="0" smtClean="0"/>
              <a:t> call</a:t>
            </a:r>
            <a:endParaRPr lang="en-US" dirty="0"/>
          </a:p>
        </p:txBody>
      </p:sp>
      <p:sp>
        <p:nvSpPr>
          <p:cNvPr id="7" name="Rounded Rectangle 6"/>
          <p:cNvSpPr/>
          <p:nvPr/>
        </p:nvSpPr>
        <p:spPr>
          <a:xfrm>
            <a:off x="3637672" y="300232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Native Android call</a:t>
            </a:r>
            <a:endParaRPr lang="en-US" dirty="0"/>
          </a:p>
        </p:txBody>
      </p:sp>
      <p:sp>
        <p:nvSpPr>
          <p:cNvPr id="8" name="Rounded Rectangle 7"/>
          <p:cNvSpPr/>
          <p:nvPr/>
        </p:nvSpPr>
        <p:spPr>
          <a:xfrm>
            <a:off x="5425456" y="3002327"/>
            <a:ext cx="1586218"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Ajax call</a:t>
            </a:r>
            <a:endParaRPr lang="en-US" dirty="0"/>
          </a:p>
        </p:txBody>
      </p:sp>
      <p:sp>
        <p:nvSpPr>
          <p:cNvPr id="9" name="Rounded Rectangle 8"/>
          <p:cNvSpPr/>
          <p:nvPr/>
        </p:nvSpPr>
        <p:spPr>
          <a:xfrm>
            <a:off x="1300374"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err="1" smtClean="0"/>
              <a:t>iOS</a:t>
            </a:r>
            <a:r>
              <a:rPr lang="en-US" dirty="0" smtClean="0"/>
              <a:t> App</a:t>
            </a:r>
            <a:endParaRPr lang="en-US" dirty="0"/>
          </a:p>
        </p:txBody>
      </p:sp>
      <p:sp>
        <p:nvSpPr>
          <p:cNvPr id="10" name="Rounded Rectangle 9"/>
          <p:cNvSpPr/>
          <p:nvPr/>
        </p:nvSpPr>
        <p:spPr>
          <a:xfrm>
            <a:off x="3598830" y="4066747"/>
            <a:ext cx="1246334"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Android App</a:t>
            </a:r>
            <a:endParaRPr lang="en-US" dirty="0"/>
          </a:p>
        </p:txBody>
      </p:sp>
      <p:sp>
        <p:nvSpPr>
          <p:cNvPr id="11" name="Rounded Rectangle 10"/>
          <p:cNvSpPr/>
          <p:nvPr/>
        </p:nvSpPr>
        <p:spPr>
          <a:xfrm>
            <a:off x="5634240" y="4066747"/>
            <a:ext cx="1168649"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Web App</a:t>
            </a:r>
            <a:endParaRPr lang="en-US" dirty="0"/>
          </a:p>
        </p:txBody>
      </p:sp>
      <p:cxnSp>
        <p:nvCxnSpPr>
          <p:cNvPr id="13" name="Straight Arrow Connector 12"/>
          <p:cNvCxnSpPr>
            <a:endCxn id="6" idx="0"/>
          </p:cNvCxnSpPr>
          <p:nvPr/>
        </p:nvCxnSpPr>
        <p:spPr>
          <a:xfrm flipH="1">
            <a:off x="1884699" y="2461857"/>
            <a:ext cx="662009"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a:off x="3438394" y="2461857"/>
            <a:ext cx="783603"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9" idx="0"/>
          </p:cNvCxnSpPr>
          <p:nvPr/>
        </p:nvCxnSpPr>
        <p:spPr>
          <a:xfrm>
            <a:off x="1884699"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2"/>
            <a:endCxn id="10" idx="0"/>
          </p:cNvCxnSpPr>
          <p:nvPr/>
        </p:nvCxnSpPr>
        <p:spPr>
          <a:xfrm>
            <a:off x="4221997" y="3488726"/>
            <a:ext cx="0" cy="57802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2"/>
            <a:endCxn id="11" idx="0"/>
          </p:cNvCxnSpPr>
          <p:nvPr/>
        </p:nvCxnSpPr>
        <p:spPr>
          <a:xfrm>
            <a:off x="6218565" y="3488726"/>
            <a:ext cx="0" cy="578021"/>
          </a:xfrm>
          <a:prstGeom prst="straightConnector1">
            <a:avLst/>
          </a:prstGeom>
          <a:ln>
            <a:solidFill>
              <a:srgbClr val="FFD73F"/>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7" idx="2"/>
            <a:endCxn id="8" idx="0"/>
          </p:cNvCxnSpPr>
          <p:nvPr/>
        </p:nvCxnSpPr>
        <p:spPr>
          <a:xfrm>
            <a:off x="6218565" y="2461857"/>
            <a:ext cx="0" cy="54047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370843" y="1681196"/>
            <a:ext cx="628232" cy="294262"/>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5324346" y="1975458"/>
            <a:ext cx="1788437" cy="486399"/>
          </a:xfrm>
          <a:prstGeom prst="roundRect">
            <a:avLst/>
          </a:prstGeom>
          <a:solidFill>
            <a:schemeClr val="bg2"/>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XMLHttpRequest</a:t>
            </a:r>
            <a:endParaRPr lang="en-US" dirty="0" smtClean="0"/>
          </a:p>
          <a:p>
            <a:pPr algn="ctr"/>
            <a:r>
              <a:rPr lang="en-US" dirty="0" smtClean="0"/>
              <a:t>&lt;Browser&gt;</a:t>
            </a:r>
            <a:endParaRPr lang="en-US" dirty="0"/>
          </a:p>
        </p:txBody>
      </p:sp>
      <p:cxnSp>
        <p:nvCxnSpPr>
          <p:cNvPr id="38" name="Straight Arrow Connector 37"/>
          <p:cNvCxnSpPr/>
          <p:nvPr/>
        </p:nvCxnSpPr>
        <p:spPr>
          <a:xfrm>
            <a:off x="4806321" y="1681196"/>
            <a:ext cx="935594" cy="294262"/>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24" name="Title 1"/>
          <p:cNvSpPr>
            <a:spLocks noGrp="1"/>
          </p:cNvSpPr>
          <p:nvPr>
            <p:ph type="title"/>
          </p:nvPr>
        </p:nvSpPr>
        <p:spPr>
          <a:xfrm>
            <a:off x="328614" y="321913"/>
            <a:ext cx="8503920" cy="411480"/>
          </a:xfrm>
        </p:spPr>
        <p:txBody>
          <a:bodyPr/>
          <a:lstStyle/>
          <a:p>
            <a:r>
              <a:rPr lang="en-US" sz="2800" dirty="0" err="1" smtClean="0">
                <a:latin typeface="Avenir Roman"/>
                <a:cs typeface="Avenir Roman"/>
              </a:rPr>
              <a:t>Abstraktionsschicht</a:t>
            </a:r>
            <a:endParaRPr lang="en-US" sz="2800" dirty="0">
              <a:latin typeface="Avenir Roman"/>
              <a:cs typeface="Avenir Roman"/>
            </a:endParaRPr>
          </a:p>
        </p:txBody>
      </p:sp>
      <p:pic>
        <p:nvPicPr>
          <p:cNvPr id="26"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860" y="863600"/>
            <a:ext cx="619140" cy="619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72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strVal val="#ppt_w*0.70"/>
                                          </p:val>
                                        </p:tav>
                                        <p:tav tm="100000">
                                          <p:val>
                                            <p:strVal val="#ppt_w"/>
                                          </p:val>
                                        </p:tav>
                                      </p:tavLst>
                                    </p:anim>
                                    <p:anim calcmode="lin" valueType="num">
                                      <p:cBhvr>
                                        <p:cTn id="11" dur="1000" fill="hold"/>
                                        <p:tgtEl>
                                          <p:spTgt spid="4"/>
                                        </p:tgtEl>
                                        <p:attrNameLst>
                                          <p:attrName>ppt_h</p:attrName>
                                        </p:attrNameLst>
                                      </p:cBhvr>
                                      <p:tavLst>
                                        <p:tav tm="0">
                                          <p:val>
                                            <p:strVal val="#ppt_h"/>
                                          </p:val>
                                        </p:tav>
                                        <p:tav tm="100000">
                                          <p:val>
                                            <p:strVal val="#ppt_h"/>
                                          </p:val>
                                        </p:tav>
                                      </p:tavLst>
                                    </p:anim>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1000" fill="hold"/>
                                        <p:tgtEl>
                                          <p:spTgt spid="37"/>
                                        </p:tgtEl>
                                        <p:attrNameLst>
                                          <p:attrName>ppt_w</p:attrName>
                                        </p:attrNameLst>
                                      </p:cBhvr>
                                      <p:tavLst>
                                        <p:tav tm="0">
                                          <p:val>
                                            <p:strVal val="#ppt_w*0.70"/>
                                          </p:val>
                                        </p:tav>
                                        <p:tav tm="100000">
                                          <p:val>
                                            <p:strVal val="#ppt_w"/>
                                          </p:val>
                                        </p:tav>
                                      </p:tavLst>
                                    </p:anim>
                                    <p:anim calcmode="lin" valueType="num">
                                      <p:cBhvr>
                                        <p:cTn id="21" dur="1000" fill="hold"/>
                                        <p:tgtEl>
                                          <p:spTgt spid="37"/>
                                        </p:tgtEl>
                                        <p:attrNameLst>
                                          <p:attrName>ppt_h</p:attrName>
                                        </p:attrNameLst>
                                      </p:cBhvr>
                                      <p:tavLst>
                                        <p:tav tm="0">
                                          <p:val>
                                            <p:strVal val="#ppt_h"/>
                                          </p:val>
                                        </p:tav>
                                        <p:tav tm="100000">
                                          <p:val>
                                            <p:strVal val="#ppt_h"/>
                                          </p:val>
                                        </p:tav>
                                      </p:tavLst>
                                    </p:anim>
                                    <p:animEffect transition="in" filter="fade">
                                      <p:cBhvr>
                                        <p:cTn id="22" dur="10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strVal val="#ppt_w*0.7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strVal val="#ppt_w*0.7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animEffect transition="in" filter="fade">
                                      <p:cBhvr>
                                        <p:cTn id="42" dur="500"/>
                                        <p:tgtEl>
                                          <p:spTgt spid="1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9150" y="379686"/>
            <a:ext cx="5315490" cy="411480"/>
          </a:xfrm>
        </p:spPr>
        <p:txBody>
          <a:bodyPr/>
          <a:lstStyle/>
          <a:p>
            <a:r>
              <a:rPr lang="en-US" sz="3200" dirty="0" smtClean="0">
                <a:latin typeface="Avenir Roman"/>
                <a:cs typeface="Avenir Roman"/>
              </a:rPr>
              <a:t>Angular Template-Syntax</a:t>
            </a:r>
            <a:endParaRPr lang="en-US" sz="3200" dirty="0">
              <a:latin typeface="Avenir Roman"/>
              <a:cs typeface="Avenir Roman"/>
            </a:endParaRPr>
          </a:p>
        </p:txBody>
      </p:sp>
      <p:graphicFrame>
        <p:nvGraphicFramePr>
          <p:cNvPr id="4" name="Table 3"/>
          <p:cNvGraphicFramePr>
            <a:graphicFrameLocks noGrp="1"/>
          </p:cNvGraphicFramePr>
          <p:nvPr>
            <p:extLst>
              <p:ext uri="{D42A27DB-BD31-4B8C-83A1-F6EECF244321}">
                <p14:modId xmlns:p14="http://schemas.microsoft.com/office/powerpoint/2010/main" val="1470014263"/>
              </p:ext>
            </p:extLst>
          </p:nvPr>
        </p:nvGraphicFramePr>
        <p:xfrm>
          <a:off x="420309" y="969145"/>
          <a:ext cx="8277874" cy="3622638"/>
        </p:xfrm>
        <a:graphic>
          <a:graphicData uri="http://schemas.openxmlformats.org/drawingml/2006/table">
            <a:tbl>
              <a:tblPr firstRow="1" bandRow="1">
                <a:tableStyleId>{2D5ABB26-0587-4C30-8999-92F81FD0307C}</a:tableStyleId>
              </a:tblPr>
              <a:tblGrid>
                <a:gridCol w="2841051"/>
                <a:gridCol w="5436823"/>
              </a:tblGrid>
              <a:tr h="466613">
                <a:tc>
                  <a:txBody>
                    <a:bodyPr/>
                    <a:lstStyle/>
                    <a:p>
                      <a:endParaRPr lang="en-US" sz="2400" b="1" dirty="0"/>
                    </a:p>
                  </a:txBody>
                  <a:tcPr/>
                </a:tc>
                <a:tc>
                  <a:txBody>
                    <a:bodyPr/>
                    <a:lstStyle/>
                    <a:p>
                      <a:endParaRPr lang="en-US" sz="2400" b="1" dirty="0"/>
                    </a:p>
                  </a:txBody>
                  <a:tcPr/>
                </a:tc>
              </a:tr>
              <a:tr h="466613">
                <a:tc>
                  <a:txBody>
                    <a:bodyPr/>
                    <a:lstStyle/>
                    <a:p>
                      <a:r>
                        <a:rPr lang="en-US" sz="2400" b="1" dirty="0" smtClean="0">
                          <a:latin typeface="Avenir Roman"/>
                          <a:cs typeface="Avenir Roman"/>
                        </a:rPr>
                        <a:t>Property-Binding</a:t>
                      </a:r>
                      <a:r>
                        <a:rPr lang="en-US" sz="2400" b="1" dirty="0" smtClean="0">
                          <a:latin typeface="Avenir Roman"/>
                          <a:cs typeface="Avenir Roman"/>
                        </a:rPr>
                        <a:t>:</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i="1" dirty="0" smtClean="0">
                          <a:latin typeface="Avenir Roman"/>
                          <a:cs typeface="Avenir Roman"/>
                        </a:rPr>
                        <a:t>[property]</a:t>
                      </a:r>
                      <a:endParaRPr lang="en-US" sz="2400" b="0" i="1" dirty="0">
                        <a:solidFill>
                          <a:schemeClr val="bg2">
                            <a:lumMod val="75000"/>
                          </a:schemeClr>
                        </a:solidFill>
                        <a:latin typeface="Avenir Roman"/>
                        <a:cs typeface="Avenir Roman"/>
                      </a:endParaRPr>
                    </a:p>
                  </a:txBody>
                  <a:tcPr/>
                </a:tc>
              </a:tr>
              <a:tr h="466613">
                <a:tc>
                  <a:txBody>
                    <a:bodyPr/>
                    <a:lstStyle/>
                    <a:p>
                      <a:pPr indent="0">
                        <a:buNone/>
                      </a:pPr>
                      <a:r>
                        <a:rPr lang="en-US" sz="2400" b="1" dirty="0" smtClean="0">
                          <a:latin typeface="Avenir Roman"/>
                          <a:cs typeface="Avenir Roman"/>
                        </a:rPr>
                        <a:t>Event-Binding</a:t>
                      </a:r>
                      <a:r>
                        <a:rPr lang="en-US" sz="2400" b="1" dirty="0" smtClean="0">
                          <a:latin typeface="Avenir Roman"/>
                          <a:cs typeface="Avenir Roman"/>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(event)</a:t>
                      </a:r>
                    </a:p>
                  </a:txBody>
                  <a:tcPr/>
                </a:tc>
              </a:tr>
              <a:tr h="466613">
                <a:tc>
                  <a:txBody>
                    <a:bodyPr/>
                    <a:lstStyle/>
                    <a:p>
                      <a:r>
                        <a:rPr lang="en-US" sz="2400" b="1" dirty="0" smtClean="0">
                          <a:latin typeface="Avenir Roman"/>
                          <a:cs typeface="Avenir Roman"/>
                        </a:rPr>
                        <a:t>Element-</a:t>
                      </a:r>
                      <a:r>
                        <a:rPr lang="en-US" sz="2400" b="1" dirty="0" err="1" smtClean="0">
                          <a:latin typeface="Avenir Roman"/>
                          <a:cs typeface="Avenir Roman"/>
                        </a:rPr>
                        <a:t>Referenzen</a:t>
                      </a:r>
                      <a:r>
                        <a:rPr lang="en-US" sz="2400" b="1" dirty="0" smtClean="0">
                          <a:latin typeface="Avenir Roman"/>
                          <a:cs typeface="Avenir Roman"/>
                        </a:rPr>
                        <a:t>: </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idhandler</a:t>
                      </a:r>
                      <a:endParaRPr lang="en-US" sz="2400" b="0" i="1" dirty="0" smtClean="0">
                        <a:solidFill>
                          <a:schemeClr val="bg2">
                            <a:lumMod val="75000"/>
                          </a:schemeClr>
                        </a:solidFill>
                        <a:latin typeface="Avenir Roman"/>
                        <a:cs typeface="Avenir Roman"/>
                      </a:endParaRPr>
                    </a:p>
                  </a:txBody>
                  <a:tcPr/>
                </a:tc>
              </a:tr>
              <a:tr h="466613">
                <a:tc>
                  <a:txBody>
                    <a:bodyPr/>
                    <a:lstStyle/>
                    <a:p>
                      <a:r>
                        <a:rPr lang="en-US" sz="2400" b="1" dirty="0" err="1" smtClean="0">
                          <a:latin typeface="Avenir Roman"/>
                          <a:cs typeface="Avenir Roman"/>
                        </a:rPr>
                        <a:t>Bedingungen</a:t>
                      </a:r>
                      <a:r>
                        <a:rPr lang="en-US" sz="2400" b="1" dirty="0" smtClean="0">
                          <a:latin typeface="Avenir Roman"/>
                          <a:cs typeface="Avenir Roman"/>
                        </a:rPr>
                        <a:t>:</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ngIf</a:t>
                      </a:r>
                      <a:r>
                        <a:rPr lang="en-US" sz="2400" b="0" i="1" dirty="0" smtClean="0">
                          <a:solidFill>
                            <a:schemeClr val="bg2">
                              <a:lumMod val="75000"/>
                            </a:schemeClr>
                          </a:solidFill>
                          <a:latin typeface="Avenir Roman"/>
                          <a:cs typeface="Avenir Roman"/>
                        </a:rPr>
                        <a:t>="expression"</a:t>
                      </a:r>
                    </a:p>
                  </a:txBody>
                  <a:tcPr/>
                </a:tc>
              </a:tr>
              <a:tr h="466613">
                <a:tc>
                  <a:txBody>
                    <a:bodyPr/>
                    <a:lstStyle/>
                    <a:p>
                      <a:r>
                        <a:rPr lang="en-US" sz="2400" b="1" dirty="0" err="1" smtClean="0">
                          <a:latin typeface="Avenir Roman"/>
                          <a:cs typeface="Avenir Roman"/>
                        </a:rPr>
                        <a:t>Schleifen</a:t>
                      </a:r>
                      <a:r>
                        <a:rPr lang="en-US" sz="2400" b="1" dirty="0" smtClean="0">
                          <a:latin typeface="Avenir Roman"/>
                          <a:cs typeface="Avenir Roman"/>
                        </a:rPr>
                        <a:t>:</a:t>
                      </a:r>
                      <a:endParaRPr lang="en-US" sz="2400" b="1" dirty="0">
                        <a:latin typeface="Avenir Roman"/>
                        <a:cs typeface="Avenir Roman"/>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ngFor</a:t>
                      </a:r>
                      <a:r>
                        <a:rPr lang="en-US" sz="2400" b="0" i="1" dirty="0" smtClean="0">
                          <a:solidFill>
                            <a:schemeClr val="bg2">
                              <a:lumMod val="75000"/>
                            </a:schemeClr>
                          </a:solidFill>
                          <a:latin typeface="Avenir Roman"/>
                          <a:cs typeface="Avenir Roman"/>
                        </a:rPr>
                        <a:t>="expression"</a:t>
                      </a:r>
                    </a:p>
                  </a:txBody>
                  <a:tcPr/>
                </a:tc>
              </a:tr>
              <a:tr h="466613">
                <a:tc>
                  <a:txBody>
                    <a:bodyPr/>
                    <a:lstStyle/>
                    <a:p>
                      <a:r>
                        <a:rPr lang="en-US" sz="2400" b="1" dirty="0" smtClean="0">
                          <a:latin typeface="Avenir Roman"/>
                          <a:cs typeface="Avenir Roman"/>
                        </a:rPr>
                        <a:t>Styling:</a:t>
                      </a:r>
                      <a:endParaRPr lang="en-US" sz="2400" b="1" dirty="0">
                        <a:latin typeface="Avenir Roman"/>
                        <a:cs typeface="Avenir Roman"/>
                      </a:endParaRPr>
                    </a:p>
                  </a:txBody>
                  <a:tcPr/>
                </a:tc>
                <a:tc>
                  <a:txBody>
                    <a:bodyPr/>
                    <a:lstStyle/>
                    <a:p>
                      <a:r>
                        <a:rPr lang="en-US" sz="2400" b="0" i="1" dirty="0" smtClean="0">
                          <a:solidFill>
                            <a:schemeClr val="bg2">
                              <a:lumMod val="75000"/>
                            </a:schemeClr>
                          </a:solidFill>
                          <a:latin typeface="Avenir Roman"/>
                          <a:cs typeface="Avenir Roman"/>
                        </a:rPr>
                        <a:t>[</a:t>
                      </a:r>
                      <a:r>
                        <a:rPr lang="en-US" sz="2400" b="0" i="1" dirty="0" err="1" smtClean="0">
                          <a:solidFill>
                            <a:schemeClr val="bg2">
                              <a:lumMod val="75000"/>
                            </a:schemeClr>
                          </a:solidFill>
                          <a:latin typeface="Avenir Roman"/>
                          <a:cs typeface="Avenir Roman"/>
                        </a:rPr>
                        <a:t>class.nameOfClass</a:t>
                      </a:r>
                      <a:r>
                        <a:rPr lang="en-US" sz="2400" b="0" i="1" dirty="0" smtClean="0">
                          <a:solidFill>
                            <a:schemeClr val="bg2">
                              <a:lumMod val="75000"/>
                            </a:schemeClr>
                          </a:solidFill>
                          <a:latin typeface="Avenir Roman"/>
                          <a:cs typeface="Avenir Roman"/>
                        </a:rPr>
                        <a:t>]="</a:t>
                      </a:r>
                      <a:r>
                        <a:rPr lang="en-US" sz="2400" b="0" i="1" dirty="0" smtClean="0">
                          <a:solidFill>
                            <a:schemeClr val="bg2">
                              <a:lumMod val="75000"/>
                            </a:schemeClr>
                          </a:solidFill>
                          <a:latin typeface="Avenir Roman"/>
                          <a:cs typeface="Avenir Roman"/>
                        </a:rPr>
                        <a:t>expression" </a:t>
                      </a:r>
                      <a:endParaRPr lang="en-US" sz="2400" b="0" i="1" dirty="0">
                        <a:solidFill>
                          <a:schemeClr val="bg2">
                            <a:lumMod val="75000"/>
                          </a:schemeClr>
                        </a:solidFill>
                        <a:latin typeface="Avenir Roman"/>
                        <a:cs typeface="Avenir Roman"/>
                      </a:endParaRPr>
                    </a:p>
                  </a:txBody>
                  <a:tcPr/>
                </a:tc>
              </a:tr>
            </a:tbl>
          </a:graphicData>
        </a:graphic>
      </p:graphicFrame>
      <p:pic>
        <p:nvPicPr>
          <p:cNvPr id="5"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4" y="79010"/>
            <a:ext cx="898936" cy="992512"/>
          </a:xfrm>
          <a:prstGeom prst="rect">
            <a:avLst/>
          </a:prstGeom>
        </p:spPr>
      </p:pic>
    </p:spTree>
    <p:extLst>
      <p:ext uri="{BB962C8B-B14F-4D97-AF65-F5344CB8AC3E}">
        <p14:creationId xmlns:p14="http://schemas.microsoft.com/office/powerpoint/2010/main" val="74999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CSS*</a:t>
            </a:r>
            <a:endParaRPr lang="en-US" dirty="0">
              <a:latin typeface="Avenir Roman"/>
              <a:cs typeface="Avenir Roman"/>
            </a:endParaRPr>
          </a:p>
        </p:txBody>
      </p:sp>
      <p:pic>
        <p:nvPicPr>
          <p:cNvPr id="4" name="Picture 3" descr="Screen Shot 2015-02-18 at 3.5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 y="1073468"/>
            <a:ext cx="3086100" cy="2409825"/>
          </a:xfrm>
          <a:prstGeom prst="rect">
            <a:avLst/>
          </a:prstGeom>
        </p:spPr>
      </p:pic>
    </p:spTree>
    <p:extLst>
      <p:ext uri="{BB962C8B-B14F-4D97-AF65-F5344CB8AC3E}">
        <p14:creationId xmlns:p14="http://schemas.microsoft.com/office/powerpoint/2010/main" val="778696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3-09 at 11.27.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76" y="830581"/>
            <a:ext cx="5795485" cy="4312919"/>
          </a:xfrm>
          <a:prstGeom prst="rect">
            <a:avLst/>
          </a:prstGeom>
        </p:spPr>
      </p:pic>
      <p:sp>
        <p:nvSpPr>
          <p:cNvPr id="3" name="Text Placeholder 2"/>
          <p:cNvSpPr>
            <a:spLocks noGrp="1"/>
          </p:cNvSpPr>
          <p:nvPr>
            <p:ph type="body" sz="quarter" idx="4294967295"/>
          </p:nvPr>
        </p:nvSpPr>
        <p:spPr>
          <a:xfrm>
            <a:off x="990600" y="85249"/>
            <a:ext cx="7489575" cy="463391"/>
          </a:xfrm>
          <a:prstGeom prst="rect">
            <a:avLst/>
          </a:prstGeom>
        </p:spPr>
        <p:txBody>
          <a:bodyPr lIns="68580" tIns="34290" rIns="68580" bIns="34290"/>
          <a:lstStyle/>
          <a:p>
            <a:pPr indent="0">
              <a:buNone/>
            </a:pPr>
            <a:r>
              <a:rPr lang="en-US" sz="2000" dirty="0">
                <a:latin typeface="Avenir Roman"/>
                <a:cs typeface="Avenir Roman"/>
                <a:hlinkClick r:id="rId3"/>
              </a:rPr>
              <a:t>http://docs.nativescript.org/styling#supported-</a:t>
            </a:r>
            <a:r>
              <a:rPr lang="en-US" sz="2000" dirty="0" smtClean="0">
                <a:latin typeface="Avenir Roman"/>
                <a:cs typeface="Avenir Roman"/>
                <a:hlinkClick r:id="rId3"/>
              </a:rPr>
              <a:t>properties</a:t>
            </a:r>
            <a:r>
              <a:rPr lang="en-US" sz="2000" dirty="0" smtClean="0">
                <a:latin typeface="Avenir Roman"/>
                <a:cs typeface="Avenir Roman"/>
              </a:rPr>
              <a:t> </a:t>
            </a:r>
            <a:endParaRPr lang="en-US" sz="2000" dirty="0">
              <a:latin typeface="Avenir Roman"/>
              <a:cs typeface="Avenir Roman"/>
            </a:endParaRPr>
          </a:p>
        </p:txBody>
      </p:sp>
      <p:sp>
        <p:nvSpPr>
          <p:cNvPr id="5" name="Title 1"/>
          <p:cNvSpPr>
            <a:spLocks noGrp="1"/>
          </p:cNvSpPr>
          <p:nvPr>
            <p:ph type="title"/>
          </p:nvPr>
        </p:nvSpPr>
        <p:spPr>
          <a:xfrm>
            <a:off x="970280" y="817881"/>
            <a:ext cx="8503920" cy="411480"/>
          </a:xfrm>
        </p:spPr>
        <p:txBody>
          <a:bodyPr/>
          <a:lstStyle/>
          <a:p>
            <a:r>
              <a:rPr lang="en-US" dirty="0" smtClean="0">
                <a:latin typeface="Avenir Roman"/>
                <a:cs typeface="Avenir Roman"/>
              </a:rPr>
              <a:t>*</a:t>
            </a:r>
            <a:endParaRPr lang="en-US" dirty="0">
              <a:latin typeface="Avenir Roman"/>
              <a:cs typeface="Avenir Roman"/>
            </a:endParaRPr>
          </a:p>
        </p:txBody>
      </p:sp>
    </p:spTree>
    <p:extLst>
      <p:ext uri="{BB962C8B-B14F-4D97-AF65-F5344CB8AC3E}">
        <p14:creationId xmlns:p14="http://schemas.microsoft.com/office/powerpoint/2010/main" val="1677956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9" name="Shape 49"/>
          <p:cNvSpPr txBox="1">
            <a:spLocks noGrp="1"/>
          </p:cNvSpPr>
          <p:nvPr>
            <p:ph type="body" idx="1"/>
          </p:nvPr>
        </p:nvSpPr>
        <p:spPr>
          <a:xfrm>
            <a:off x="370925" y="3790950"/>
            <a:ext cx="2438399" cy="634800"/>
          </a:xfrm>
          <a:prstGeom prst="rect">
            <a:avLst/>
          </a:prstGeom>
        </p:spPr>
        <p:txBody>
          <a:bodyPr lIns="68575" tIns="68575" rIns="68575" bIns="68575" anchor="t" anchorCtr="0">
            <a:noAutofit/>
          </a:bodyPr>
          <a:lstStyle/>
          <a:p>
            <a:pPr marL="0" indent="0" algn="ctr">
              <a:spcBef>
                <a:spcPts val="0"/>
              </a:spcBef>
              <a:buNone/>
            </a:pPr>
            <a:r>
              <a:rPr lang="en" sz="2000" dirty="0">
                <a:latin typeface="Avenir Roman"/>
                <a:cs typeface="Avenir Roman"/>
              </a:rPr>
              <a:t>Tobias Bosch</a:t>
            </a:r>
          </a:p>
        </p:txBody>
      </p:sp>
      <p:pic>
        <p:nvPicPr>
          <p:cNvPr id="50" name="Shape 50"/>
          <p:cNvPicPr preferRelativeResize="0"/>
          <p:nvPr/>
        </p:nvPicPr>
        <p:blipFill>
          <a:blip r:embed="rId3">
            <a:alphaModFix/>
          </a:blip>
          <a:stretch>
            <a:fillRect/>
          </a:stretch>
        </p:blipFill>
        <p:spPr>
          <a:xfrm>
            <a:off x="3466075" y="1686560"/>
            <a:ext cx="1972310" cy="1972310"/>
          </a:xfrm>
          <a:prstGeom prst="rect">
            <a:avLst/>
          </a:prstGeom>
          <a:noFill/>
          <a:ln>
            <a:noFill/>
          </a:ln>
        </p:spPr>
      </p:pic>
      <p:pic>
        <p:nvPicPr>
          <p:cNvPr id="51" name="Shape 51"/>
          <p:cNvPicPr preferRelativeResize="0"/>
          <p:nvPr/>
        </p:nvPicPr>
        <p:blipFill>
          <a:blip r:embed="rId4">
            <a:alphaModFix/>
          </a:blip>
          <a:stretch>
            <a:fillRect/>
          </a:stretch>
        </p:blipFill>
        <p:spPr>
          <a:xfrm>
            <a:off x="371000" y="1350176"/>
            <a:ext cx="2438399" cy="2438399"/>
          </a:xfrm>
          <a:prstGeom prst="rect">
            <a:avLst/>
          </a:prstGeom>
          <a:noFill/>
          <a:ln>
            <a:noFill/>
          </a:ln>
        </p:spPr>
      </p:pic>
      <p:pic>
        <p:nvPicPr>
          <p:cNvPr id="52" name="Shape 52"/>
          <p:cNvPicPr preferRelativeResize="0"/>
          <p:nvPr/>
        </p:nvPicPr>
        <p:blipFill>
          <a:blip r:embed="rId5">
            <a:alphaModFix/>
          </a:blip>
          <a:stretch>
            <a:fillRect/>
          </a:stretch>
        </p:blipFill>
        <p:spPr>
          <a:xfrm>
            <a:off x="6175225" y="1350175"/>
            <a:ext cx="2438399" cy="2438399"/>
          </a:xfrm>
          <a:prstGeom prst="rect">
            <a:avLst/>
          </a:prstGeom>
          <a:noFill/>
          <a:ln>
            <a:noFill/>
          </a:ln>
        </p:spPr>
      </p:pic>
      <p:sp>
        <p:nvSpPr>
          <p:cNvPr id="53" name="Shape 53"/>
          <p:cNvSpPr txBox="1">
            <a:spLocks noGrp="1"/>
          </p:cNvSpPr>
          <p:nvPr>
            <p:ph type="body" idx="2"/>
          </p:nvPr>
        </p:nvSpPr>
        <p:spPr>
          <a:xfrm>
            <a:off x="6175225" y="3790950"/>
            <a:ext cx="2438399" cy="634800"/>
          </a:xfrm>
          <a:prstGeom prst="rect">
            <a:avLst/>
          </a:prstGeom>
        </p:spPr>
        <p:txBody>
          <a:bodyPr lIns="68575" tIns="68575" rIns="68575" bIns="68575" anchor="t" anchorCtr="0">
            <a:noAutofit/>
          </a:bodyPr>
          <a:lstStyle/>
          <a:p>
            <a:pPr marL="0" lvl="0" indent="0" algn="ctr" rtl="0">
              <a:spcBef>
                <a:spcPts val="0"/>
              </a:spcBef>
              <a:buNone/>
            </a:pPr>
            <a:r>
              <a:rPr lang="en" sz="2000" dirty="0">
                <a:latin typeface="Avenir Roman"/>
                <a:cs typeface="Avenir Roman"/>
              </a:rPr>
              <a:t>Hristo Deshev</a:t>
            </a:r>
          </a:p>
        </p:txBody>
      </p:sp>
      <p:pic>
        <p:nvPicPr>
          <p:cNvPr id="7" name="Picture 3"/>
          <p:cNvPicPr>
            <a:picLocks noChangeAspect="1"/>
          </p:cNvPicPr>
          <p:nvPr/>
        </p:nvPicPr>
        <p:blipFill rotWithShape="1">
          <a:blip r:embed="rId6"/>
          <a:srcRect r="65991"/>
          <a:stretch/>
        </p:blipFill>
        <p:spPr>
          <a:xfrm>
            <a:off x="6961499" y="422657"/>
            <a:ext cx="865849" cy="852474"/>
          </a:xfrm>
          <a:prstGeom prst="rect">
            <a:avLst/>
          </a:prstGeom>
        </p:spPr>
      </p:pic>
      <p:pic>
        <p:nvPicPr>
          <p:cNvPr id="8" name="Picture 3"/>
          <p:cNvPicPr>
            <a:picLocks noChangeAspect="1"/>
          </p:cNvPicPr>
          <p:nvPr/>
        </p:nvPicPr>
        <p:blipFill rotWithShape="1">
          <a:blip r:embed="rId6"/>
          <a:srcRect l="68682"/>
          <a:stretch/>
        </p:blipFill>
        <p:spPr>
          <a:xfrm>
            <a:off x="1142209" y="369924"/>
            <a:ext cx="895980" cy="957939"/>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 calcmode="lin" valueType="num">
                                      <p:cBhvr>
                                        <p:cTn id="1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3">
                                            <p:txEl>
                                              <p:pRg st="0" end="0"/>
                                            </p:txEl>
                                          </p:spTgt>
                                        </p:tgtEl>
                                        <p:attrNameLst>
                                          <p:attrName>style.visibility</p:attrName>
                                        </p:attrNameLst>
                                      </p:cBhvr>
                                      <p:to>
                                        <p:strVal val="visible"/>
                                      </p:to>
                                    </p:set>
                                    <p:anim calcmode="lin" valueType="num">
                                      <p:cBhvr>
                                        <p:cTn id="24"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P spid="5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smtClean="0">
                <a:latin typeface="Avenir Roman"/>
                <a:cs typeface="Avenir Roman"/>
              </a:rPr>
              <a:t>Einen</a:t>
            </a:r>
            <a:r>
              <a:rPr lang="en-US" b="0" dirty="0" smtClean="0">
                <a:latin typeface="Avenir Roman"/>
                <a:cs typeface="Avenir Roman"/>
              </a:rPr>
              <a:t> </a:t>
            </a:r>
            <a:r>
              <a:rPr lang="en-US" b="0" dirty="0" err="1" smtClean="0">
                <a:latin typeface="Avenir Roman"/>
                <a:cs typeface="Avenir Roman"/>
              </a:rPr>
              <a:t>Unterschied</a:t>
            </a:r>
            <a:r>
              <a:rPr lang="en-US" b="0" dirty="0" smtClean="0">
                <a:latin typeface="Avenir Roman"/>
                <a:cs typeface="Avenir Roman"/>
              </a:rPr>
              <a:t> </a:t>
            </a:r>
            <a:r>
              <a:rPr lang="en-US" b="0" dirty="0" err="1" smtClean="0">
                <a:latin typeface="Avenir Roman"/>
                <a:cs typeface="Avenir Roman"/>
              </a:rPr>
              <a:t>gibt</a:t>
            </a:r>
            <a:r>
              <a:rPr lang="en-US" b="0" dirty="0" smtClean="0">
                <a:latin typeface="Avenir Roman"/>
                <a:cs typeface="Avenir Roman"/>
              </a:rPr>
              <a:t> </a:t>
            </a:r>
            <a:r>
              <a:rPr lang="en-US" b="0" dirty="0" err="1" smtClean="0">
                <a:latin typeface="Avenir Roman"/>
                <a:cs typeface="Avenir Roman"/>
              </a:rPr>
              <a:t>es</a:t>
            </a:r>
            <a:endParaRPr lang="en-US" b="0" dirty="0">
              <a:latin typeface="Avenir Roman"/>
              <a:cs typeface="Avenir Roman"/>
            </a:endParaRPr>
          </a:p>
        </p:txBody>
      </p:sp>
      <p:sp>
        <p:nvSpPr>
          <p:cNvPr id="3" name="Text Placeholder 2"/>
          <p:cNvSpPr>
            <a:spLocks noGrp="1"/>
          </p:cNvSpPr>
          <p:nvPr>
            <p:ph type="body" idx="1"/>
          </p:nvPr>
        </p:nvSpPr>
        <p:spPr>
          <a:xfrm>
            <a:off x="275272" y="1350168"/>
            <a:ext cx="8503443" cy="2658666"/>
          </a:xfrm>
        </p:spPr>
        <p:txBody>
          <a:bodyPr anchor="ctr"/>
          <a:lstStyle/>
          <a:p>
            <a:pPr indent="0" algn="ctr">
              <a:buNone/>
            </a:pPr>
            <a:r>
              <a:rPr lang="en-US" sz="4400" b="1" dirty="0">
                <a:latin typeface="Avenir Roman"/>
                <a:cs typeface="Avenir Roman"/>
              </a:rPr>
              <a:t>Web UI </a:t>
            </a:r>
            <a:r>
              <a:rPr lang="en-US" sz="4400" b="1" dirty="0" smtClean="0">
                <a:latin typeface="Avenir Roman"/>
                <a:cs typeface="Avenir Roman"/>
              </a:rPr>
              <a:t> !=  Mobile </a:t>
            </a:r>
            <a:r>
              <a:rPr lang="en-US" sz="4400" b="1" dirty="0">
                <a:latin typeface="Avenir Roman"/>
                <a:cs typeface="Avenir Roman"/>
              </a:rPr>
              <a:t>UI</a:t>
            </a:r>
            <a:endParaRPr lang="en-US" sz="4400" b="1" dirty="0" smtClean="0">
              <a:latin typeface="Avenir Roman"/>
              <a:cs typeface="Avenir Roman"/>
            </a:endParaRPr>
          </a:p>
        </p:txBody>
      </p:sp>
    </p:spTree>
    <p:extLst>
      <p:ext uri="{BB962C8B-B14F-4D97-AF65-F5344CB8AC3E}">
        <p14:creationId xmlns:p14="http://schemas.microsoft.com/office/powerpoint/2010/main" val="1319180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4" y="291433"/>
            <a:ext cx="8503920" cy="411480"/>
          </a:xfrm>
        </p:spPr>
        <p:txBody>
          <a:bodyPr/>
          <a:lstStyle/>
          <a:p>
            <a:r>
              <a:rPr lang="en-US" dirty="0" smtClean="0">
                <a:latin typeface="Avenir Roman"/>
                <a:cs typeface="Avenir Roman"/>
              </a:rPr>
              <a:t>Native Layouts</a:t>
            </a:r>
            <a:endParaRPr lang="en-US" dirty="0">
              <a:latin typeface="Avenir Roman"/>
              <a:cs typeface="Avenir Roman"/>
            </a:endParaRPr>
          </a:p>
        </p:txBody>
      </p:sp>
      <p:pic>
        <p:nvPicPr>
          <p:cNvPr id="4" name="Shape 1896"/>
          <p:cNvPicPr preferRelativeResize="0"/>
          <p:nvPr/>
        </p:nvPicPr>
        <p:blipFill rotWithShape="1">
          <a:blip r:embed="rId2">
            <a:alphaModFix/>
          </a:blip>
          <a:srcRect/>
          <a:stretch/>
        </p:blipFill>
        <p:spPr>
          <a:xfrm>
            <a:off x="152869" y="1358322"/>
            <a:ext cx="1801693" cy="3284965"/>
          </a:xfrm>
          <a:prstGeom prst="rect">
            <a:avLst/>
          </a:prstGeom>
          <a:noFill/>
          <a:ln>
            <a:noFill/>
          </a:ln>
        </p:spPr>
      </p:pic>
      <p:pic>
        <p:nvPicPr>
          <p:cNvPr id="5" name="Shape 1897"/>
          <p:cNvPicPr preferRelativeResize="0"/>
          <p:nvPr/>
        </p:nvPicPr>
        <p:blipFill rotWithShape="1">
          <a:blip r:embed="rId3">
            <a:alphaModFix/>
          </a:blip>
          <a:srcRect/>
          <a:stretch/>
        </p:blipFill>
        <p:spPr>
          <a:xfrm>
            <a:off x="1822606" y="1358355"/>
            <a:ext cx="1801693" cy="3284965"/>
          </a:xfrm>
          <a:prstGeom prst="rect">
            <a:avLst/>
          </a:prstGeom>
          <a:noFill/>
          <a:ln>
            <a:noFill/>
          </a:ln>
        </p:spPr>
      </p:pic>
      <p:pic>
        <p:nvPicPr>
          <p:cNvPr id="6" name="Shape 1898"/>
          <p:cNvPicPr preferRelativeResize="0"/>
          <p:nvPr/>
        </p:nvPicPr>
        <p:blipFill rotWithShape="1">
          <a:blip r:embed="rId4">
            <a:alphaModFix/>
          </a:blip>
          <a:srcRect/>
          <a:stretch/>
        </p:blipFill>
        <p:spPr>
          <a:xfrm>
            <a:off x="3514653" y="1358338"/>
            <a:ext cx="1801694" cy="3284982"/>
          </a:xfrm>
          <a:prstGeom prst="rect">
            <a:avLst/>
          </a:prstGeom>
          <a:noFill/>
          <a:ln>
            <a:noFill/>
          </a:ln>
        </p:spPr>
      </p:pic>
      <p:pic>
        <p:nvPicPr>
          <p:cNvPr id="7" name="Shape 1899"/>
          <p:cNvPicPr preferRelativeResize="0"/>
          <p:nvPr/>
        </p:nvPicPr>
        <p:blipFill rotWithShape="1">
          <a:blip r:embed="rId5">
            <a:alphaModFix/>
          </a:blip>
          <a:srcRect/>
          <a:stretch/>
        </p:blipFill>
        <p:spPr>
          <a:xfrm>
            <a:off x="5270932" y="1358338"/>
            <a:ext cx="1801693" cy="3284949"/>
          </a:xfrm>
          <a:prstGeom prst="rect">
            <a:avLst/>
          </a:prstGeom>
          <a:noFill/>
          <a:ln>
            <a:noFill/>
          </a:ln>
        </p:spPr>
      </p:pic>
      <p:pic>
        <p:nvPicPr>
          <p:cNvPr id="8" name="Shape 1900"/>
          <p:cNvPicPr preferRelativeResize="0"/>
          <p:nvPr/>
        </p:nvPicPr>
        <p:blipFill rotWithShape="1">
          <a:blip r:embed="rId6">
            <a:clrChange>
              <a:clrFrom>
                <a:srgbClr val="FFFFFF"/>
              </a:clrFrom>
              <a:clrTo>
                <a:srgbClr val="FFFFFF">
                  <a:alpha val="0"/>
                </a:srgbClr>
              </a:clrTo>
            </a:clrChange>
            <a:alphaModFix/>
          </a:blip>
          <a:srcRect r="5412"/>
          <a:stretch/>
        </p:blipFill>
        <p:spPr>
          <a:xfrm>
            <a:off x="6937512" y="1358338"/>
            <a:ext cx="1704184" cy="3284965"/>
          </a:xfrm>
          <a:prstGeom prst="rect">
            <a:avLst/>
          </a:prstGeom>
          <a:noFill/>
          <a:ln>
            <a:noFill/>
          </a:ln>
        </p:spPr>
      </p:pic>
      <p:sp>
        <p:nvSpPr>
          <p:cNvPr id="9" name="Shape 1901"/>
          <p:cNvSpPr txBox="1">
            <a:spLocks noGrp="1"/>
          </p:cNvSpPr>
          <p:nvPr>
            <p:ph type="body" idx="1"/>
          </p:nvPr>
        </p:nvSpPr>
        <p:spPr>
          <a:xfrm>
            <a:off x="308294" y="1004412"/>
            <a:ext cx="1514312" cy="558207"/>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rgbClr val="5CE600"/>
              </a:buClr>
              <a:buSzPct val="25000"/>
              <a:buFont typeface="Arial"/>
              <a:buNone/>
            </a:pPr>
            <a:r>
              <a:rPr lang="en" sz="2400" b="0" i="0" u="none" strike="noStrike" cap="none" baseline="0" dirty="0">
                <a:solidFill>
                  <a:schemeClr val="dk1"/>
                </a:solidFill>
                <a:latin typeface="Avenir Roman"/>
                <a:ea typeface="Lato"/>
                <a:cs typeface="Avenir Roman"/>
                <a:sym typeface="Lato"/>
                <a:rtl val="0"/>
              </a:rPr>
              <a:t>Absolute</a:t>
            </a:r>
          </a:p>
        </p:txBody>
      </p:sp>
      <p:sp>
        <p:nvSpPr>
          <p:cNvPr id="10" name="Shape 1902"/>
          <p:cNvSpPr txBox="1">
            <a:spLocks/>
          </p:cNvSpPr>
          <p:nvPr/>
        </p:nvSpPr>
        <p:spPr>
          <a:xfrm>
            <a:off x="1954562" y="1004412"/>
            <a:ext cx="1560091"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smtClean="0">
                <a:solidFill>
                  <a:schemeClr val="dk1"/>
                </a:solidFill>
                <a:latin typeface="Avenir Roman"/>
                <a:ea typeface="Lato"/>
                <a:cs typeface="Avenir Roman"/>
                <a:sym typeface="Lato"/>
              </a:rPr>
              <a:t>Dock</a:t>
            </a:r>
            <a:endParaRPr lang="en" sz="2400">
              <a:solidFill>
                <a:schemeClr val="dk1"/>
              </a:solidFill>
              <a:latin typeface="Avenir Roman"/>
              <a:ea typeface="Lato"/>
              <a:cs typeface="Avenir Roman"/>
              <a:sym typeface="Lato"/>
            </a:endParaRPr>
          </a:p>
        </p:txBody>
      </p:sp>
      <p:sp>
        <p:nvSpPr>
          <p:cNvPr id="11" name="Shape 1903"/>
          <p:cNvSpPr txBox="1">
            <a:spLocks/>
          </p:cNvSpPr>
          <p:nvPr/>
        </p:nvSpPr>
        <p:spPr>
          <a:xfrm>
            <a:off x="3624298" y="1004412"/>
            <a:ext cx="1646633"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Grid</a:t>
            </a:r>
            <a:endParaRPr lang="en" sz="2400" dirty="0">
              <a:solidFill>
                <a:schemeClr val="dk1"/>
              </a:solidFill>
              <a:latin typeface="Avenir Roman"/>
              <a:ea typeface="Lato"/>
              <a:cs typeface="Avenir Roman"/>
              <a:sym typeface="Lato"/>
            </a:endParaRPr>
          </a:p>
        </p:txBody>
      </p:sp>
      <p:sp>
        <p:nvSpPr>
          <p:cNvPr id="12" name="Shape 1904"/>
          <p:cNvSpPr txBox="1">
            <a:spLocks/>
          </p:cNvSpPr>
          <p:nvPr/>
        </p:nvSpPr>
        <p:spPr>
          <a:xfrm>
            <a:off x="5439019" y="1004412"/>
            <a:ext cx="1498492"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Stack</a:t>
            </a:r>
            <a:endParaRPr lang="en" sz="2400" dirty="0">
              <a:solidFill>
                <a:schemeClr val="dk1"/>
              </a:solidFill>
              <a:latin typeface="Avenir Roman"/>
              <a:ea typeface="Lato"/>
              <a:cs typeface="Avenir Roman"/>
              <a:sym typeface="Lato"/>
            </a:endParaRPr>
          </a:p>
        </p:txBody>
      </p:sp>
      <p:sp>
        <p:nvSpPr>
          <p:cNvPr id="13" name="Shape 1905"/>
          <p:cNvSpPr txBox="1">
            <a:spLocks/>
          </p:cNvSpPr>
          <p:nvPr/>
        </p:nvSpPr>
        <p:spPr>
          <a:xfrm>
            <a:off x="6975117" y="1004412"/>
            <a:ext cx="1666579" cy="558207"/>
          </a:xfrm>
          <a:prstGeom prst="rect">
            <a:avLst/>
          </a:prstGeom>
          <a:noFill/>
          <a:ln>
            <a:noFill/>
          </a:ln>
        </p:spPr>
        <p:txBody>
          <a:bodyPr lIns="91425" tIns="45700" rIns="91425" bIns="457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lnSpc>
                <a:spcPct val="90000"/>
              </a:lnSpc>
              <a:buClr>
                <a:srgbClr val="5CE600"/>
              </a:buClr>
              <a:buSzPct val="25000"/>
              <a:buFont typeface="Arial"/>
              <a:buNone/>
            </a:pPr>
            <a:r>
              <a:rPr lang="en" sz="2400" dirty="0" smtClean="0">
                <a:solidFill>
                  <a:schemeClr val="dk1"/>
                </a:solidFill>
                <a:latin typeface="Avenir Roman"/>
                <a:ea typeface="Lato"/>
                <a:cs typeface="Avenir Roman"/>
                <a:sym typeface="Lato"/>
              </a:rPr>
              <a:t>Wrap</a:t>
            </a:r>
            <a:endParaRPr lang="en" sz="2400" dirty="0">
              <a:solidFill>
                <a:schemeClr val="dk1"/>
              </a:solidFill>
              <a:latin typeface="Avenir Roman"/>
              <a:ea typeface="Lato"/>
              <a:cs typeface="Avenir Roman"/>
              <a:sym typeface="Lato"/>
            </a:endParaRPr>
          </a:p>
        </p:txBody>
      </p:sp>
    </p:spTree>
    <p:extLst>
      <p:ext uri="{BB962C8B-B14F-4D97-AF65-F5344CB8AC3E}">
        <p14:creationId xmlns:p14="http://schemas.microsoft.com/office/powerpoint/2010/main" val="13306181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5892" y="1106328"/>
            <a:ext cx="8503443" cy="2658666"/>
          </a:xfrm>
        </p:spPr>
        <p:txBody>
          <a:bodyPr anchor="ctr"/>
          <a:lstStyle/>
          <a:p>
            <a:pPr indent="0" algn="ctr">
              <a:buNone/>
            </a:pPr>
            <a:r>
              <a:rPr lang="en-US" sz="8800" b="1" dirty="0">
                <a:solidFill>
                  <a:srgbClr val="3D59FF"/>
                </a:solidFill>
                <a:latin typeface="Avenir Roman"/>
                <a:cs typeface="Avenir Roman"/>
              </a:rPr>
              <a:t>DEMO</a:t>
            </a:r>
          </a:p>
        </p:txBody>
      </p:sp>
    </p:spTree>
    <p:extLst>
      <p:ext uri="{BB962C8B-B14F-4D97-AF65-F5344CB8AC3E}">
        <p14:creationId xmlns:p14="http://schemas.microsoft.com/office/powerpoint/2010/main" val="559508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43"/>
          <p:cNvCxnSpPr/>
          <p:nvPr/>
        </p:nvCxnSpPr>
        <p:spPr>
          <a:xfrm>
            <a:off x="453495" y="2586989"/>
            <a:ext cx="7964999" cy="0"/>
          </a:xfrm>
          <a:prstGeom prst="straightConnector1">
            <a:avLst/>
          </a:prstGeom>
          <a:noFill/>
          <a:ln w="9525" cap="flat" cmpd="sng">
            <a:solidFill>
              <a:schemeClr val="bg1">
                <a:lumMod val="75000"/>
              </a:schemeClr>
            </a:solidFill>
            <a:prstDash val="solid"/>
            <a:round/>
            <a:headEnd type="oval" w="lg" len="lg"/>
            <a:tailEnd type="oval" w="lg" len="lg"/>
          </a:ln>
        </p:spPr>
      </p:cxnSp>
      <p:sp>
        <p:nvSpPr>
          <p:cNvPr id="17" name="TextBox 16"/>
          <p:cNvSpPr txBox="1"/>
          <p:nvPr/>
        </p:nvSpPr>
        <p:spPr>
          <a:xfrm>
            <a:off x="982606" y="2743200"/>
            <a:ext cx="696344" cy="392415"/>
          </a:xfrm>
          <a:prstGeom prst="rect">
            <a:avLst/>
          </a:prstGeom>
          <a:noFill/>
        </p:spPr>
        <p:txBody>
          <a:bodyPr wrap="none" lIns="68580" tIns="34290" rIns="68580" bIns="34290" rtlCol="0">
            <a:spAutoFit/>
          </a:bodyPr>
          <a:lstStyle/>
          <a:p>
            <a:pPr algn="ctr"/>
            <a:r>
              <a:rPr lang="en-US" sz="2100">
                <a:solidFill>
                  <a:schemeClr val="bg1">
                    <a:lumMod val="50000"/>
                  </a:schemeClr>
                </a:solidFill>
                <a:latin typeface="Avenir Light" charset="0"/>
                <a:ea typeface="Avenir Light" charset="0"/>
                <a:cs typeface="Avenir Light" charset="0"/>
              </a:rPr>
              <a:t>2013</a:t>
            </a:r>
          </a:p>
        </p:txBody>
      </p:sp>
      <p:sp>
        <p:nvSpPr>
          <p:cNvPr id="18" name="TextBox 17"/>
          <p:cNvSpPr txBox="1"/>
          <p:nvPr/>
        </p:nvSpPr>
        <p:spPr>
          <a:xfrm>
            <a:off x="2547155"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2014</a:t>
            </a:r>
          </a:p>
        </p:txBody>
      </p:sp>
      <p:sp>
        <p:nvSpPr>
          <p:cNvPr id="19" name="TextBox 18"/>
          <p:cNvSpPr txBox="1"/>
          <p:nvPr/>
        </p:nvSpPr>
        <p:spPr>
          <a:xfrm>
            <a:off x="4111704"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2015</a:t>
            </a:r>
          </a:p>
        </p:txBody>
      </p:sp>
      <p:sp>
        <p:nvSpPr>
          <p:cNvPr id="20" name="TextBox 19"/>
          <p:cNvSpPr txBox="1"/>
          <p:nvPr/>
        </p:nvSpPr>
        <p:spPr>
          <a:xfrm>
            <a:off x="5676253"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2016</a:t>
            </a:r>
          </a:p>
        </p:txBody>
      </p:sp>
      <p:sp>
        <p:nvSpPr>
          <p:cNvPr id="21" name="TextBox 20"/>
          <p:cNvSpPr txBox="1"/>
          <p:nvPr/>
        </p:nvSpPr>
        <p:spPr>
          <a:xfrm>
            <a:off x="7240801" y="2743200"/>
            <a:ext cx="696344" cy="392415"/>
          </a:xfrm>
          <a:prstGeom prst="rect">
            <a:avLst/>
          </a:prstGeom>
          <a:noFill/>
        </p:spPr>
        <p:txBody>
          <a:bodyPr wrap="none" lIns="68580" tIns="34290" rIns="68580" bIns="34290" rtlCol="0">
            <a:spAutoFit/>
          </a:bodyPr>
          <a:lstStyle/>
          <a:p>
            <a:pPr algn="ctr"/>
            <a:r>
              <a:rPr lang="en-US" sz="2100" dirty="0">
                <a:solidFill>
                  <a:schemeClr val="bg1">
                    <a:lumMod val="50000"/>
                  </a:schemeClr>
                </a:solidFill>
                <a:latin typeface="Avenir Light" charset="0"/>
                <a:ea typeface="Avenir Light" charset="0"/>
                <a:cs typeface="Avenir Light" charset="0"/>
              </a:rPr>
              <a:t>2017</a:t>
            </a:r>
          </a:p>
        </p:txBody>
      </p:sp>
      <p:sp>
        <p:nvSpPr>
          <p:cNvPr id="22" name="TextBox 21"/>
          <p:cNvSpPr txBox="1"/>
          <p:nvPr/>
        </p:nvSpPr>
        <p:spPr>
          <a:xfrm>
            <a:off x="786931" y="1712512"/>
            <a:ext cx="1087693" cy="530915"/>
          </a:xfrm>
          <a:prstGeom prst="rect">
            <a:avLst/>
          </a:prstGeom>
          <a:noFill/>
        </p:spPr>
        <p:txBody>
          <a:bodyPr wrap="square" lIns="68580" tIns="34290" rIns="68580" bIns="34290" rtlCol="0">
            <a:spAutoFit/>
          </a:bodyPr>
          <a:lstStyle/>
          <a:p>
            <a:pPr algn="ctr"/>
            <a:r>
              <a:rPr lang="en-US" sz="1500" dirty="0" smtClean="0">
                <a:solidFill>
                  <a:srgbClr val="3D59FE"/>
                </a:solidFill>
                <a:latin typeface="Avenir Roman" charset="0"/>
                <a:ea typeface="Avenir Roman" charset="0"/>
                <a:cs typeface="Avenir Roman" charset="0"/>
              </a:rPr>
              <a:t>Early prototypes</a:t>
            </a:r>
            <a:endParaRPr lang="en-US" sz="1500" dirty="0">
              <a:solidFill>
                <a:srgbClr val="3D59FE"/>
              </a:solidFill>
              <a:latin typeface="Avenir Roman" charset="0"/>
              <a:ea typeface="Avenir Roman" charset="0"/>
              <a:cs typeface="Avenir Roman" charset="0"/>
            </a:endParaRPr>
          </a:p>
        </p:txBody>
      </p:sp>
      <p:sp>
        <p:nvSpPr>
          <p:cNvPr id="23" name="TextBox 22"/>
          <p:cNvSpPr txBox="1"/>
          <p:nvPr/>
        </p:nvSpPr>
        <p:spPr>
          <a:xfrm>
            <a:off x="2303498" y="1712512"/>
            <a:ext cx="1183657" cy="530915"/>
          </a:xfrm>
          <a:prstGeom prst="rect">
            <a:avLst/>
          </a:prstGeom>
          <a:noFill/>
        </p:spPr>
        <p:txBody>
          <a:bodyPr wrap="square" lIns="68580" tIns="34290" rIns="68580" bIns="34290" rtlCol="0">
            <a:spAutoFit/>
          </a:bodyPr>
          <a:lstStyle/>
          <a:p>
            <a:pPr algn="ctr"/>
            <a:r>
              <a:rPr lang="en-US" sz="1500" dirty="0">
                <a:solidFill>
                  <a:srgbClr val="3D59FE"/>
                </a:solidFill>
                <a:latin typeface="Avenir Roman" charset="0"/>
                <a:ea typeface="Avenir Roman" charset="0"/>
                <a:cs typeface="Avenir Roman" charset="0"/>
              </a:rPr>
              <a:t>“Core” engineering</a:t>
            </a:r>
          </a:p>
        </p:txBody>
      </p:sp>
      <p:sp>
        <p:nvSpPr>
          <p:cNvPr id="24" name="TextBox 23"/>
          <p:cNvSpPr txBox="1"/>
          <p:nvPr/>
        </p:nvSpPr>
        <p:spPr>
          <a:xfrm>
            <a:off x="3892147" y="1710761"/>
            <a:ext cx="1087693" cy="530915"/>
          </a:xfrm>
          <a:prstGeom prst="rect">
            <a:avLst/>
          </a:prstGeom>
          <a:noFill/>
        </p:spPr>
        <p:txBody>
          <a:bodyPr wrap="square" lIns="68580" tIns="34290" rIns="68580" bIns="34290" rtlCol="0">
            <a:spAutoFit/>
          </a:bodyPr>
          <a:lstStyle/>
          <a:p>
            <a:pPr algn="ctr"/>
            <a:r>
              <a:rPr lang="en-US" sz="1500" dirty="0" smtClean="0">
                <a:solidFill>
                  <a:srgbClr val="3D59FE"/>
                </a:solidFill>
                <a:latin typeface="Avenir Roman" charset="0"/>
                <a:ea typeface="Avenir Roman" charset="0"/>
                <a:cs typeface="Avenir Roman" charset="0"/>
              </a:rPr>
              <a:t>Public launch</a:t>
            </a:r>
            <a:endParaRPr lang="en-US" sz="1500" dirty="0">
              <a:solidFill>
                <a:srgbClr val="3D59FE"/>
              </a:solidFill>
              <a:latin typeface="Avenir Roman" charset="0"/>
              <a:ea typeface="Avenir Roman" charset="0"/>
              <a:cs typeface="Avenir Roman" charset="0"/>
            </a:endParaRPr>
          </a:p>
        </p:txBody>
      </p:sp>
      <p:sp>
        <p:nvSpPr>
          <p:cNvPr id="25" name="TextBox 24"/>
          <p:cNvSpPr txBox="1"/>
          <p:nvPr/>
        </p:nvSpPr>
        <p:spPr>
          <a:xfrm>
            <a:off x="5480577" y="1710761"/>
            <a:ext cx="1087693" cy="530915"/>
          </a:xfrm>
          <a:prstGeom prst="rect">
            <a:avLst/>
          </a:prstGeom>
          <a:noFill/>
        </p:spPr>
        <p:txBody>
          <a:bodyPr wrap="square" lIns="68580" tIns="34290" rIns="68580" bIns="34290" rtlCol="0">
            <a:spAutoFit/>
          </a:bodyPr>
          <a:lstStyle/>
          <a:p>
            <a:pPr algn="ctr"/>
            <a:r>
              <a:rPr lang="en-US" sz="1500" dirty="0">
                <a:solidFill>
                  <a:srgbClr val="3D59FE"/>
                </a:solidFill>
                <a:latin typeface="Avenir Roman" charset="0"/>
                <a:ea typeface="Avenir Roman" charset="0"/>
                <a:cs typeface="Avenir Roman" charset="0"/>
              </a:rPr>
              <a:t>Adoption ramp-up</a:t>
            </a:r>
          </a:p>
        </p:txBody>
      </p:sp>
      <p:sp>
        <p:nvSpPr>
          <p:cNvPr id="26" name="TextBox 25"/>
          <p:cNvSpPr txBox="1"/>
          <p:nvPr/>
        </p:nvSpPr>
        <p:spPr>
          <a:xfrm>
            <a:off x="7026792" y="1710761"/>
            <a:ext cx="1087693" cy="530915"/>
          </a:xfrm>
          <a:prstGeom prst="rect">
            <a:avLst/>
          </a:prstGeom>
          <a:noFill/>
        </p:spPr>
        <p:txBody>
          <a:bodyPr wrap="square" lIns="68580" tIns="34290" rIns="68580" bIns="34290" rtlCol="0">
            <a:spAutoFit/>
          </a:bodyPr>
          <a:lstStyle/>
          <a:p>
            <a:pPr algn="ctr"/>
            <a:r>
              <a:rPr lang="en-US" sz="1500" dirty="0">
                <a:solidFill>
                  <a:schemeClr val="bg1">
                    <a:lumMod val="50000"/>
                  </a:schemeClr>
                </a:solidFill>
                <a:latin typeface="Avenir Roman" charset="0"/>
                <a:ea typeface="Avenir Roman" charset="0"/>
                <a:cs typeface="Avenir Roman" charset="0"/>
              </a:rPr>
              <a:t>Mass adoption</a:t>
            </a:r>
          </a:p>
        </p:txBody>
      </p:sp>
      <p:sp>
        <p:nvSpPr>
          <p:cNvPr id="27" name="Rectangle 26"/>
          <p:cNvSpPr/>
          <p:nvPr/>
        </p:nvSpPr>
        <p:spPr>
          <a:xfrm>
            <a:off x="5315557" y="1224644"/>
            <a:ext cx="1424770" cy="2596243"/>
          </a:xfrm>
          <a:prstGeom prst="rect">
            <a:avLst/>
          </a:prstGeom>
          <a:noFill/>
          <a:ln w="5715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8" name="TextBox 27"/>
          <p:cNvSpPr txBox="1"/>
          <p:nvPr/>
        </p:nvSpPr>
        <p:spPr>
          <a:xfrm>
            <a:off x="3250435" y="4306942"/>
            <a:ext cx="2079737" cy="392415"/>
          </a:xfrm>
          <a:prstGeom prst="rect">
            <a:avLst/>
          </a:prstGeom>
          <a:noFill/>
        </p:spPr>
        <p:txBody>
          <a:bodyPr wrap="none" lIns="68580" tIns="34290" rIns="68580" bIns="34290" rtlCol="0">
            <a:spAutoFit/>
          </a:bodyPr>
          <a:lstStyle/>
          <a:p>
            <a:pPr algn="ctr"/>
            <a:r>
              <a:rPr lang="en-US" sz="2100" dirty="0" err="1" smtClean="0">
                <a:latin typeface="Avenir Roman" charset="0"/>
                <a:ea typeface="Avenir Roman" charset="0"/>
                <a:cs typeface="Avenir Roman" charset="0"/>
              </a:rPr>
              <a:t>Projekt</a:t>
            </a:r>
            <a:r>
              <a:rPr lang="en-US" sz="2100" dirty="0" smtClean="0">
                <a:latin typeface="Avenir Roman" charset="0"/>
                <a:ea typeface="Avenir Roman" charset="0"/>
                <a:cs typeface="Avenir Roman" charset="0"/>
              </a:rPr>
              <a:t>-Timeline</a:t>
            </a:r>
            <a:endParaRPr lang="en-US" sz="2100" dirty="0">
              <a:latin typeface="Avenir Roman" charset="0"/>
              <a:ea typeface="Avenir Roman" charset="0"/>
              <a:cs typeface="Avenir Roman" charset="0"/>
            </a:endParaRPr>
          </a:p>
        </p:txBody>
      </p:sp>
    </p:spTree>
    <p:extLst>
      <p:ext uri="{BB962C8B-B14F-4D97-AF65-F5344CB8AC3E}">
        <p14:creationId xmlns:p14="http://schemas.microsoft.com/office/powerpoint/2010/main" val="363766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0-#ppt_w/2"/>
                                          </p:val>
                                        </p:tav>
                                        <p:tav tm="100000">
                                          <p:val>
                                            <p:strVal val="#ppt_x"/>
                                          </p:val>
                                        </p:tav>
                                      </p:tavLst>
                                    </p:anim>
                                    <p:anim calcmode="lin" valueType="num">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7417" y="350520"/>
            <a:ext cx="5171785" cy="4328160"/>
          </a:xfrm>
          <a:prstGeom prst="rect">
            <a:avLst/>
          </a:prstGeom>
        </p:spPr>
      </p:pic>
      <p:sp>
        <p:nvSpPr>
          <p:cNvPr id="5" name="TextBox 4"/>
          <p:cNvSpPr txBox="1"/>
          <p:nvPr/>
        </p:nvSpPr>
        <p:spPr>
          <a:xfrm>
            <a:off x="5369372" y="594361"/>
            <a:ext cx="2732319" cy="715581"/>
          </a:xfrm>
          <a:prstGeom prst="rect">
            <a:avLst/>
          </a:prstGeom>
          <a:noFill/>
        </p:spPr>
        <p:txBody>
          <a:bodyPr wrap="square" lIns="68580" tIns="34290" rIns="68580" bIns="34290" rtlCol="0">
            <a:spAutoFit/>
          </a:bodyPr>
          <a:lstStyle/>
          <a:p>
            <a:pPr algn="ctr"/>
            <a:r>
              <a:rPr lang="en-US" sz="2100" dirty="0" err="1" smtClean="0">
                <a:solidFill>
                  <a:srgbClr val="3D59FE"/>
                </a:solidFill>
                <a:latin typeface="Avenir Roman" charset="0"/>
                <a:ea typeface="Avenir Roman" charset="0"/>
                <a:cs typeface="Avenir Roman" charset="0"/>
              </a:rPr>
              <a:t>NativeScript</a:t>
            </a:r>
            <a:r>
              <a:rPr lang="en-US" sz="2100" dirty="0">
                <a:solidFill>
                  <a:srgbClr val="3D59FE"/>
                </a:solidFill>
                <a:latin typeface="Avenir Roman" charset="0"/>
                <a:ea typeface="Avenir Roman" charset="0"/>
                <a:cs typeface="Avenir Roman" charset="0"/>
              </a:rPr>
              <a:t>-</a:t>
            </a:r>
            <a:r>
              <a:rPr lang="en-US" sz="2100" dirty="0" smtClean="0">
                <a:solidFill>
                  <a:srgbClr val="3D59FE"/>
                </a:solidFill>
                <a:latin typeface="Avenir Roman" charset="0"/>
                <a:ea typeface="Avenir Roman" charset="0"/>
                <a:cs typeface="Avenir Roman" charset="0"/>
              </a:rPr>
              <a:t>Community auf Slack</a:t>
            </a:r>
            <a:endParaRPr lang="en-US" sz="2100" dirty="0">
              <a:solidFill>
                <a:srgbClr val="3D59FE"/>
              </a:solidFill>
              <a:latin typeface="Avenir Roman" charset="0"/>
              <a:ea typeface="Avenir Roman" charset="0"/>
              <a:cs typeface="Avenir Roman" charset="0"/>
            </a:endParaRPr>
          </a:p>
        </p:txBody>
      </p:sp>
      <p:pic>
        <p:nvPicPr>
          <p:cNvPr id="6" name="Picture 5"/>
          <p:cNvPicPr>
            <a:picLocks noChangeAspect="1"/>
          </p:cNvPicPr>
          <p:nvPr/>
        </p:nvPicPr>
        <p:blipFill>
          <a:blip r:embed="rId3"/>
          <a:stretch>
            <a:fillRect/>
          </a:stretch>
        </p:blipFill>
        <p:spPr>
          <a:xfrm>
            <a:off x="5687781" y="1750003"/>
            <a:ext cx="2095500" cy="2095500"/>
          </a:xfrm>
          <a:prstGeom prst="rect">
            <a:avLst/>
          </a:prstGeom>
        </p:spPr>
      </p:pic>
      <p:sp>
        <p:nvSpPr>
          <p:cNvPr id="7" name="Rectangle 6"/>
          <p:cNvSpPr/>
          <p:nvPr/>
        </p:nvSpPr>
        <p:spPr>
          <a:xfrm>
            <a:off x="5536438" y="3962400"/>
            <a:ext cx="2446824" cy="346249"/>
          </a:xfrm>
          <a:prstGeom prst="rect">
            <a:avLst/>
          </a:prstGeom>
        </p:spPr>
        <p:txBody>
          <a:bodyPr wrap="none" lIns="68580" tIns="34290" rIns="68580" bIns="34290">
            <a:spAutoFit/>
          </a:bodyPr>
          <a:lstStyle/>
          <a:p>
            <a:r>
              <a:rPr lang="en-US" sz="1800" dirty="0" err="1">
                <a:latin typeface="Avenir Medium" charset="0"/>
                <a:ea typeface="Avenir Medium" charset="0"/>
                <a:cs typeface="Avenir Medium" charset="0"/>
              </a:rPr>
              <a:t>bit.ly</a:t>
            </a:r>
            <a:r>
              <a:rPr lang="en-US" sz="1800" dirty="0">
                <a:latin typeface="Avenir Medium" charset="0"/>
                <a:ea typeface="Avenir Medium" charset="0"/>
                <a:cs typeface="Avenir Medium" charset="0"/>
              </a:rPr>
              <a:t>/</a:t>
            </a:r>
            <a:r>
              <a:rPr lang="en-US" sz="1800" dirty="0" err="1">
                <a:latin typeface="Avenir Medium" charset="0"/>
                <a:ea typeface="Avenir Medium" charset="0"/>
                <a:cs typeface="Avenir Medium" charset="0"/>
              </a:rPr>
              <a:t>nativescript</a:t>
            </a:r>
            <a:r>
              <a:rPr lang="en-US" sz="1800" dirty="0">
                <a:latin typeface="Avenir Medium" charset="0"/>
                <a:ea typeface="Avenir Medium" charset="0"/>
                <a:cs typeface="Avenir Medium" charset="0"/>
              </a:rPr>
              <a:t>-slack</a:t>
            </a:r>
          </a:p>
        </p:txBody>
      </p:sp>
    </p:spTree>
    <p:extLst>
      <p:ext uri="{BB962C8B-B14F-4D97-AF65-F5344CB8AC3E}">
        <p14:creationId xmlns:p14="http://schemas.microsoft.com/office/powerpoint/2010/main" val="33457972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8614" y="393033"/>
            <a:ext cx="8503920" cy="411480"/>
          </a:xfrm>
          <a:prstGeom prst="rect">
            <a:avLst/>
          </a:prstGeom>
        </p:spPr>
        <p:txBody>
          <a:bodyPr lIns="68580" tIns="34290" rIns="68580" bIns="34290"/>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pPr algn="ctr"/>
            <a:r>
              <a:rPr lang="en-US" sz="2800" b="0" dirty="0">
                <a:latin typeface="Avenir Roman"/>
                <a:cs typeface="Avenir Roman"/>
              </a:rPr>
              <a:t>https</a:t>
            </a:r>
            <a:r>
              <a:rPr lang="en-US" sz="2800" b="0" dirty="0" smtClean="0">
                <a:latin typeface="Avenir Roman"/>
                <a:cs typeface="Avenir Roman"/>
              </a:rPr>
              <a:t>://</a:t>
            </a:r>
            <a:r>
              <a:rPr lang="en-US" sz="2800" b="0" dirty="0" err="1" smtClean="0">
                <a:latin typeface="Avenir Roman"/>
                <a:cs typeface="Avenir Roman"/>
              </a:rPr>
              <a:t>twitter.com</a:t>
            </a:r>
            <a:r>
              <a:rPr lang="en-US" sz="2800" b="0" dirty="0" smtClean="0">
                <a:latin typeface="Avenir Roman"/>
                <a:cs typeface="Avenir Roman"/>
              </a:rPr>
              <a:t>/</a:t>
            </a:r>
            <a:r>
              <a:rPr lang="en-US" sz="2800" b="0" dirty="0" err="1" smtClean="0">
                <a:latin typeface="Avenir Roman"/>
                <a:cs typeface="Avenir Roman"/>
              </a:rPr>
              <a:t>nativescript</a:t>
            </a:r>
            <a:endParaRPr lang="en-US" sz="2800" b="0" dirty="0">
              <a:latin typeface="Avenir Roman"/>
              <a:cs typeface="Avenir Roman"/>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891" y="974886"/>
            <a:ext cx="6617367" cy="4311532"/>
          </a:xfrm>
          <a:prstGeom prst="rect">
            <a:avLst/>
          </a:prstGeom>
        </p:spPr>
      </p:pic>
    </p:spTree>
    <p:extLst>
      <p:ext uri="{BB962C8B-B14F-4D97-AF65-F5344CB8AC3E}">
        <p14:creationId xmlns:p14="http://schemas.microsoft.com/office/powerpoint/2010/main" val="21020181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8132" y="1350168"/>
            <a:ext cx="8503443" cy="2658666"/>
          </a:xfrm>
        </p:spPr>
        <p:txBody>
          <a:bodyPr anchor="ctr"/>
          <a:lstStyle/>
          <a:p>
            <a:pPr indent="0" algn="ctr">
              <a:buNone/>
            </a:pPr>
            <a:r>
              <a:rPr lang="en-US" sz="11500" b="1" dirty="0" smtClean="0"/>
              <a:t>Q &amp; A</a:t>
            </a:r>
            <a:endParaRPr lang="en-US" sz="11500" b="1" dirty="0"/>
          </a:p>
        </p:txBody>
      </p:sp>
    </p:spTree>
    <p:extLst>
      <p:ext uri="{BB962C8B-B14F-4D97-AF65-F5344CB8AC3E}">
        <p14:creationId xmlns:p14="http://schemas.microsoft.com/office/powerpoint/2010/main" val="564393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59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065" y="1579239"/>
            <a:ext cx="1797872" cy="1985023"/>
          </a:xfrm>
          <a:prstGeom prst="rect">
            <a:avLst/>
          </a:prstGeom>
        </p:spPr>
      </p:pic>
    </p:spTree>
    <p:extLst>
      <p:ext uri="{BB962C8B-B14F-4D97-AF65-F5344CB8AC3E}">
        <p14:creationId xmlns:p14="http://schemas.microsoft.com/office/powerpoint/2010/main" val="2896874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180D5"/>
        </a:solidFill>
        <a:effectLst/>
      </p:bgPr>
    </p:bg>
    <p:spTree>
      <p:nvGrpSpPr>
        <p:cNvPr id="1" name=""/>
        <p:cNvGrpSpPr/>
        <p:nvPr/>
      </p:nvGrpSpPr>
      <p:grpSpPr>
        <a:xfrm>
          <a:off x="0" y="0"/>
          <a:ext cx="0" cy="0"/>
          <a:chOff x="0" y="0"/>
          <a:chExt cx="0" cy="0"/>
        </a:xfrm>
      </p:grpSpPr>
      <p:pic>
        <p:nvPicPr>
          <p:cNvPr id="1028" name="Picture 4" descr="https://images4.alphacoders.com/192/192844.jpg"/>
          <p:cNvPicPr>
            <a:picLocks noChangeAspect="1" noChangeArrowheads="1"/>
          </p:cNvPicPr>
          <p:nvPr/>
        </p:nvPicPr>
        <p:blipFill>
          <a:blip r:embed="rId3">
            <a:clrChange>
              <a:clrFrom>
                <a:srgbClr val="577398"/>
              </a:clrFrom>
              <a:clrTo>
                <a:srgbClr val="577398">
                  <a:alpha val="0"/>
                </a:srgbClr>
              </a:clrTo>
            </a:clrChange>
            <a:extLst>
              <a:ext uri="{28A0092B-C50C-407E-A947-70E740481C1C}">
                <a14:useLocalDpi xmlns:a14="http://schemas.microsoft.com/office/drawing/2010/main" val="0"/>
              </a:ext>
            </a:extLst>
          </a:blip>
          <a:srcRect/>
          <a:stretch>
            <a:fillRect/>
          </a:stretch>
        </p:blipFill>
        <p:spPr bwMode="auto">
          <a:xfrm>
            <a:off x="-3303905" y="-2082800"/>
            <a:ext cx="11562080" cy="7226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82165" y="451743"/>
            <a:ext cx="5486400" cy="2123658"/>
          </a:xfrm>
          <a:prstGeom prst="rect">
            <a:avLst/>
          </a:prstGeom>
          <a:noFill/>
        </p:spPr>
        <p:txBody>
          <a:bodyPr wrap="square" rtlCol="0">
            <a:spAutoFit/>
          </a:bodyPr>
          <a:lstStyle/>
          <a:p>
            <a:r>
              <a:rPr lang="de-DE" sz="4400" b="1" dirty="0">
                <a:solidFill>
                  <a:schemeClr val="bg1"/>
                </a:solidFill>
                <a:latin typeface="Avenir Roman"/>
              </a:rPr>
              <a:t>Wir versuchen, die Weltherrschaft an uns zu reißen.</a:t>
            </a:r>
          </a:p>
        </p:txBody>
      </p:sp>
    </p:spTree>
    <p:extLst>
      <p:ext uri="{BB962C8B-B14F-4D97-AF65-F5344CB8AC3E}">
        <p14:creationId xmlns:p14="http://schemas.microsoft.com/office/powerpoint/2010/main" val="39836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Roman"/>
                <a:cs typeface="Avenir Roman"/>
              </a:rPr>
              <a:t>Der </a:t>
            </a:r>
            <a:r>
              <a:rPr lang="en-US" dirty="0" err="1" smtClean="0">
                <a:latin typeface="Avenir Roman"/>
                <a:cs typeface="Avenir Roman"/>
              </a:rPr>
              <a:t>finstere</a:t>
            </a:r>
            <a:r>
              <a:rPr lang="en-US" dirty="0" smtClean="0">
                <a:latin typeface="Avenir Roman"/>
                <a:cs typeface="Avenir Roman"/>
              </a:rPr>
              <a:t> Plan auf Google Docs</a:t>
            </a:r>
            <a:endParaRPr lang="en-US" dirty="0">
              <a:latin typeface="Avenir Roman"/>
              <a:cs typeface="Avenir Roman"/>
            </a:endParaRPr>
          </a:p>
        </p:txBody>
      </p:sp>
      <p:pic>
        <p:nvPicPr>
          <p:cNvPr id="4" name="Picture 3" descr="Screen Shot 2015-10-13 at 17.42.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681" y="1177913"/>
            <a:ext cx="5134154" cy="3965587"/>
          </a:xfrm>
          <a:prstGeom prst="rect">
            <a:avLst/>
          </a:prstGeom>
          <a:ln>
            <a:solidFill>
              <a:schemeClr val="tx1"/>
            </a:solidFill>
            <a:prstDash val="lgDash"/>
          </a:ln>
        </p:spPr>
      </p:pic>
    </p:spTree>
    <p:extLst>
      <p:ext uri="{BB962C8B-B14F-4D97-AF65-F5344CB8AC3E}">
        <p14:creationId xmlns:p14="http://schemas.microsoft.com/office/powerpoint/2010/main" val="1528072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882788" y="1685426"/>
            <a:ext cx="2838679" cy="1746409"/>
          </a:xfrm>
          <a:prstGeom prst="roundRect">
            <a:avLst/>
          </a:prstGeom>
          <a:solidFill>
            <a:schemeClr val="bg1">
              <a:lumMod val="65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2100" b="1" dirty="0" err="1" smtClean="0"/>
              <a:t>Plattformspezifisch</a:t>
            </a:r>
            <a:endParaRPr lang="en-US" sz="2100" b="1" dirty="0" smtClean="0"/>
          </a:p>
          <a:p>
            <a:pPr algn="ctr"/>
            <a:endParaRPr lang="en-US" sz="2100" b="1" dirty="0" smtClean="0"/>
          </a:p>
          <a:p>
            <a:pPr algn="ctr"/>
            <a:endParaRPr lang="en-US" sz="2100" b="1" dirty="0"/>
          </a:p>
          <a:p>
            <a:pPr algn="ctr"/>
            <a:endParaRPr lang="en-US" sz="2100" b="1" dirty="0"/>
          </a:p>
          <a:p>
            <a:pPr algn="ctr"/>
            <a:endParaRPr lang="en-US" sz="2100" b="1" dirty="0"/>
          </a:p>
        </p:txBody>
      </p:sp>
      <p:sp>
        <p:nvSpPr>
          <p:cNvPr id="6" name="Rounded Rectangle 5"/>
          <p:cNvSpPr/>
          <p:nvPr/>
        </p:nvSpPr>
        <p:spPr>
          <a:xfrm>
            <a:off x="95250" y="1685426"/>
            <a:ext cx="5682992" cy="1746409"/>
          </a:xfrm>
          <a:prstGeom prst="roundRect">
            <a:avLst/>
          </a:prstGeom>
          <a:solidFill>
            <a:schemeClr val="bg1">
              <a:lumMod val="65000"/>
            </a:schemeClr>
          </a:solidFill>
          <a:ln w="76200" cmpd="sng"/>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2100" b="1" dirty="0" err="1"/>
              <a:t>Plattformunabhängig</a:t>
            </a:r>
            <a:endParaRPr lang="en-US" sz="2100" b="1" dirty="0"/>
          </a:p>
          <a:p>
            <a:pPr algn="ctr"/>
            <a:endParaRPr lang="en-US" sz="2100" b="1" dirty="0"/>
          </a:p>
          <a:p>
            <a:pPr algn="ctr"/>
            <a:endParaRPr lang="en-US" sz="2100" b="1" dirty="0"/>
          </a:p>
          <a:p>
            <a:pPr algn="ctr"/>
            <a:endParaRPr lang="en-US" sz="2100" b="1" dirty="0"/>
          </a:p>
          <a:p>
            <a:pPr algn="ctr"/>
            <a:endParaRPr lang="en-US" sz="2100" b="1" dirty="0"/>
          </a:p>
        </p:txBody>
      </p:sp>
      <p:graphicFrame>
        <p:nvGraphicFramePr>
          <p:cNvPr id="7" name="Diagram 6"/>
          <p:cNvGraphicFramePr/>
          <p:nvPr>
            <p:extLst>
              <p:ext uri="{D42A27DB-BD31-4B8C-83A1-F6EECF244321}">
                <p14:modId xmlns:p14="http://schemas.microsoft.com/office/powerpoint/2010/main" val="1443207550"/>
              </p:ext>
            </p:extLst>
          </p:nvPr>
        </p:nvGraphicFramePr>
        <p:xfrm>
          <a:off x="171962" y="547556"/>
          <a:ext cx="843199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328614" y="393033"/>
            <a:ext cx="8503920" cy="411480"/>
          </a:xfrm>
        </p:spPr>
        <p:txBody>
          <a:bodyPr>
            <a:normAutofit fontScale="90000"/>
          </a:bodyPr>
          <a:lstStyle/>
          <a:p>
            <a:r>
              <a:rPr lang="en-US" dirty="0" smtClean="0">
                <a:latin typeface="Avenir Roman"/>
                <a:cs typeface="Avenir Roman"/>
              </a:rPr>
              <a:t>Angular 2 </a:t>
            </a:r>
            <a:r>
              <a:rPr lang="en-US" dirty="0" err="1" smtClean="0">
                <a:latin typeface="Avenir Roman"/>
                <a:cs typeface="Avenir Roman"/>
              </a:rPr>
              <a:t>mit</a:t>
            </a:r>
            <a:r>
              <a:rPr lang="en-US" dirty="0" smtClean="0">
                <a:latin typeface="Avenir Roman"/>
                <a:cs typeface="Avenir Roman"/>
              </a:rPr>
              <a:t> </a:t>
            </a:r>
            <a:r>
              <a:rPr lang="en-US" dirty="0" smtClean="0">
                <a:latin typeface="Avenir Roman"/>
                <a:cs typeface="Avenir Roman"/>
              </a:rPr>
              <a:t>NativeScript</a:t>
            </a:r>
            <a:endParaRPr lang="en-US" dirty="0">
              <a:latin typeface="Avenir Roman"/>
              <a:cs typeface="Avenir Roman"/>
            </a:endParaRPr>
          </a:p>
        </p:txBody>
      </p:sp>
      <p:graphicFrame>
        <p:nvGraphicFramePr>
          <p:cNvPr id="5" name="Diagram 4"/>
          <p:cNvGraphicFramePr/>
          <p:nvPr>
            <p:extLst>
              <p:ext uri="{D42A27DB-BD31-4B8C-83A1-F6EECF244321}">
                <p14:modId xmlns:p14="http://schemas.microsoft.com/office/powerpoint/2010/main" val="1861494497"/>
              </p:ext>
            </p:extLst>
          </p:nvPr>
        </p:nvGraphicFramePr>
        <p:xfrm>
          <a:off x="119250" y="489762"/>
          <a:ext cx="8431997"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531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DFC7C959-4C3F-4C30-9066-60D4F435A44E}"/>
                                            </p:graphicEl>
                                          </p:spTgt>
                                        </p:tgtEl>
                                        <p:attrNameLst>
                                          <p:attrName>style.visibility</p:attrName>
                                        </p:attrNameLst>
                                      </p:cBhvr>
                                      <p:to>
                                        <p:strVal val="visible"/>
                                      </p:to>
                                    </p:set>
                                    <p:anim calcmode="lin" valueType="num">
                                      <p:cBhvr additive="base">
                                        <p:cTn id="7" dur="500" fill="hold"/>
                                        <p:tgtEl>
                                          <p:spTgt spid="5">
                                            <p:graphicEl>
                                              <a:dgm id="{DFC7C959-4C3F-4C30-9066-60D4F435A44E}"/>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DFC7C959-4C3F-4C30-9066-60D4F435A44E}"/>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49F58AA-BA31-4154-819D-95061BB43BFE}"/>
                                            </p:graphicEl>
                                          </p:spTgt>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5">
                                            <p:graphicEl>
                                              <a:dgm id="{71CD28BF-F4E7-41E5-915E-F4A1C2C136B0}"/>
                                            </p:graphicEl>
                                          </p:spTgt>
                                        </p:tgtEl>
                                        <p:attrNameLst>
                                          <p:attrName>style.visibility</p:attrName>
                                        </p:attrNameLst>
                                      </p:cBhvr>
                                      <p:to>
                                        <p:strVal val="visible"/>
                                      </p:to>
                                    </p:set>
                                    <p:anim calcmode="lin" valueType="num">
                                      <p:cBhvr additive="base">
                                        <p:cTn id="15" dur="500" fill="hold"/>
                                        <p:tgtEl>
                                          <p:spTgt spid="5">
                                            <p:graphicEl>
                                              <a:dgm id="{71CD28BF-F4E7-41E5-915E-F4A1C2C136B0}"/>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graphicEl>
                                              <a:dgm id="{71CD28BF-F4E7-41E5-915E-F4A1C2C136B0}"/>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C84906A7-847A-47AC-9389-EF447A86751C}"/>
                                            </p:graphicEl>
                                          </p:spTgt>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5">
                                            <p:graphicEl>
                                              <a:dgm id="{DF255602-334E-4CA5-B681-EB5A11A3C00A}"/>
                                            </p:graphicEl>
                                          </p:spTgt>
                                        </p:tgtEl>
                                        <p:attrNameLst>
                                          <p:attrName>style.visibility</p:attrName>
                                        </p:attrNameLst>
                                      </p:cBhvr>
                                      <p:to>
                                        <p:strVal val="visible"/>
                                      </p:to>
                                    </p:set>
                                    <p:anim calcmode="lin" valueType="num">
                                      <p:cBhvr additive="base">
                                        <p:cTn id="23" dur="500" fill="hold"/>
                                        <p:tgtEl>
                                          <p:spTgt spid="5">
                                            <p:graphicEl>
                                              <a:dgm id="{DF255602-334E-4CA5-B681-EB5A11A3C00A}"/>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DF255602-334E-4CA5-B681-EB5A11A3C00A}"/>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8B1F0917-19B5-43E6-BFB8-07ADEE53E76F}"/>
                                            </p:graphicEl>
                                          </p:spTgt>
                                        </p:tgtEl>
                                        <p:attrNameLst>
                                          <p:attrName>style.visibility</p:attrName>
                                        </p:attrNameLst>
                                      </p:cBhvr>
                                      <p:to>
                                        <p:strVal val="visible"/>
                                      </p:to>
                                    </p:set>
                                  </p:childTnLst>
                                </p:cTn>
                              </p:par>
                              <p:par>
                                <p:cTn id="29" presetID="2" presetClass="entr" presetSubtype="4" fill="hold" grpId="0" nodeType="withEffect">
                                  <p:stCondLst>
                                    <p:cond delay="0"/>
                                  </p:stCondLst>
                                  <p:childTnLst>
                                    <p:set>
                                      <p:cBhvr>
                                        <p:cTn id="30" dur="1" fill="hold">
                                          <p:stCondLst>
                                            <p:cond delay="0"/>
                                          </p:stCondLst>
                                        </p:cTn>
                                        <p:tgtEl>
                                          <p:spTgt spid="5">
                                            <p:graphicEl>
                                              <a:dgm id="{E6CB76E4-47F2-4F85-A93C-6D57C93773EF}"/>
                                            </p:graphicEl>
                                          </p:spTgt>
                                        </p:tgtEl>
                                        <p:attrNameLst>
                                          <p:attrName>style.visibility</p:attrName>
                                        </p:attrNameLst>
                                      </p:cBhvr>
                                      <p:to>
                                        <p:strVal val="visible"/>
                                      </p:to>
                                    </p:set>
                                    <p:anim calcmode="lin" valueType="num">
                                      <p:cBhvr additive="base">
                                        <p:cTn id="31" dur="500" fill="hold"/>
                                        <p:tgtEl>
                                          <p:spTgt spid="5">
                                            <p:graphicEl>
                                              <a:dgm id="{E6CB76E4-47F2-4F85-A93C-6D57C93773E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E6CB76E4-47F2-4F85-A93C-6D57C93773EF}"/>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graphicEl>
                                              <a:dgm id="{CC19C4DE-631B-45A0-8140-D99985454E43}"/>
                                            </p:graphicEl>
                                          </p:spTgt>
                                        </p:tgtEl>
                                        <p:attrNameLst>
                                          <p:attrName>style.visibility</p:attrName>
                                        </p:attrNameLst>
                                      </p:cBhvr>
                                      <p:to>
                                        <p:strVal val="visible"/>
                                      </p:to>
                                    </p:set>
                                  </p:childTnLst>
                                </p:cTn>
                              </p:par>
                              <p:par>
                                <p:cTn id="37" presetID="2" presetClass="entr" presetSubtype="4" fill="hold" grpId="0" nodeType="withEffect">
                                  <p:stCondLst>
                                    <p:cond delay="0"/>
                                  </p:stCondLst>
                                  <p:childTnLst>
                                    <p:set>
                                      <p:cBhvr>
                                        <p:cTn id="38" dur="1" fill="hold">
                                          <p:stCondLst>
                                            <p:cond delay="0"/>
                                          </p:stCondLst>
                                        </p:cTn>
                                        <p:tgtEl>
                                          <p:spTgt spid="5">
                                            <p:graphicEl>
                                              <a:dgm id="{58FA53A5-A76D-45FC-B398-143959A4AF61}"/>
                                            </p:graphicEl>
                                          </p:spTgt>
                                        </p:tgtEl>
                                        <p:attrNameLst>
                                          <p:attrName>style.visibility</p:attrName>
                                        </p:attrNameLst>
                                      </p:cBhvr>
                                      <p:to>
                                        <p:strVal val="visible"/>
                                      </p:to>
                                    </p:set>
                                    <p:anim calcmode="lin" valueType="num">
                                      <p:cBhvr additive="base">
                                        <p:cTn id="39" dur="500" fill="hold"/>
                                        <p:tgtEl>
                                          <p:spTgt spid="5">
                                            <p:graphicEl>
                                              <a:dgm id="{58FA53A5-A76D-45FC-B398-143959A4AF6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58FA53A5-A76D-45FC-B398-143959A4AF61}"/>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graphicEl>
                                              <a:dgm id="{7BA2FBD9-1D5C-449E-92B4-A2F219F82E40}"/>
                                            </p:graphicEl>
                                          </p:spTgt>
                                        </p:tgtEl>
                                        <p:attrNameLst>
                                          <p:attrName>style.visibility</p:attrName>
                                        </p:attrNameLst>
                                      </p:cBhvr>
                                      <p:to>
                                        <p:strVal val="visible"/>
                                      </p:to>
                                    </p:set>
                                  </p:childTnLst>
                                </p:cTn>
                              </p:par>
                              <p:par>
                                <p:cTn id="45" presetID="2" presetClass="entr" presetSubtype="4" fill="hold" grpId="0" nodeType="withEffect">
                                  <p:stCondLst>
                                    <p:cond delay="0"/>
                                  </p:stCondLst>
                                  <p:childTnLst>
                                    <p:set>
                                      <p:cBhvr>
                                        <p:cTn id="46" dur="1" fill="hold">
                                          <p:stCondLst>
                                            <p:cond delay="0"/>
                                          </p:stCondLst>
                                        </p:cTn>
                                        <p:tgtEl>
                                          <p:spTgt spid="5">
                                            <p:graphicEl>
                                              <a:dgm id="{C0A688E0-46D1-43DC-AEDE-52446075FEBA}"/>
                                            </p:graphicEl>
                                          </p:spTgt>
                                        </p:tgtEl>
                                        <p:attrNameLst>
                                          <p:attrName>style.visibility</p:attrName>
                                        </p:attrNameLst>
                                      </p:cBhvr>
                                      <p:to>
                                        <p:strVal val="visible"/>
                                      </p:to>
                                    </p:set>
                                    <p:anim calcmode="lin" valueType="num">
                                      <p:cBhvr additive="base">
                                        <p:cTn id="47" dur="500" fill="hold"/>
                                        <p:tgtEl>
                                          <p:spTgt spid="5">
                                            <p:graphicEl>
                                              <a:dgm id="{C0A688E0-46D1-43DC-AEDE-52446075FEBA}"/>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C0A688E0-46D1-43DC-AEDE-52446075FEBA}"/>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8" name="Picture 7" descr="Screen Shot 2015-10-21 at 00.31.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34" y="899978"/>
            <a:ext cx="6504226" cy="4164576"/>
          </a:xfrm>
          <a:prstGeom prst="rect">
            <a:avLst/>
          </a:prstGeom>
        </p:spPr>
      </p:pic>
      <p:sp>
        <p:nvSpPr>
          <p:cNvPr id="155" name="Shape 155"/>
          <p:cNvSpPr txBox="1">
            <a:spLocks noGrp="1"/>
          </p:cNvSpPr>
          <p:nvPr>
            <p:ph type="title"/>
          </p:nvPr>
        </p:nvSpPr>
        <p:spPr>
          <a:xfrm>
            <a:off x="328614" y="311752"/>
            <a:ext cx="8503799" cy="411599"/>
          </a:xfrm>
          <a:prstGeom prst="rect">
            <a:avLst/>
          </a:prstGeom>
        </p:spPr>
        <p:txBody>
          <a:bodyPr lIns="68575" tIns="68575" rIns="68575" bIns="68575" anchor="ctr" anchorCtr="0">
            <a:noAutofit/>
          </a:bodyPr>
          <a:lstStyle/>
          <a:p>
            <a:pPr lvl="0" rtl="0">
              <a:spcBef>
                <a:spcPts val="0"/>
              </a:spcBef>
              <a:buNone/>
            </a:pPr>
            <a:r>
              <a:rPr lang="en" dirty="0" smtClean="0">
                <a:latin typeface="Avenir Roman"/>
                <a:cs typeface="Avenir Roman"/>
              </a:rPr>
              <a:t>Beispiel: Checkbox mit Angular 2</a:t>
            </a:r>
            <a:endParaRPr lang="en" dirty="0">
              <a:latin typeface="Avenir Roman"/>
              <a:cs typeface="Avenir Roman"/>
            </a:endParaRPr>
          </a:p>
        </p:txBody>
      </p:sp>
      <p:sp>
        <p:nvSpPr>
          <p:cNvPr id="5" name="Double Brace 4"/>
          <p:cNvSpPr/>
          <p:nvPr/>
        </p:nvSpPr>
        <p:spPr>
          <a:xfrm>
            <a:off x="579494" y="3427974"/>
            <a:ext cx="4759258" cy="1574822"/>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Double Brace 3"/>
          <p:cNvSpPr/>
          <p:nvPr/>
        </p:nvSpPr>
        <p:spPr>
          <a:xfrm>
            <a:off x="579494" y="1183298"/>
            <a:ext cx="6855304" cy="1994447"/>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p:cNvSpPr/>
          <p:nvPr/>
        </p:nvSpPr>
        <p:spPr>
          <a:xfrm>
            <a:off x="480858" y="1183298"/>
            <a:ext cx="6953940" cy="20191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rgbClr val="000000"/>
                  </a:solidFill>
                </a:ln>
              </a:rPr>
              <a:t>Component</a:t>
            </a:r>
            <a:endParaRPr lang="en-US" dirty="0">
              <a:ln>
                <a:solidFill>
                  <a:srgbClr val="000000"/>
                </a:solidFill>
              </a:ln>
            </a:endParaRPr>
          </a:p>
        </p:txBody>
      </p:sp>
      <p:sp>
        <p:nvSpPr>
          <p:cNvPr id="10" name="Rectangle 9"/>
          <p:cNvSpPr/>
          <p:nvPr/>
        </p:nvSpPr>
        <p:spPr>
          <a:xfrm>
            <a:off x="480858" y="3353988"/>
            <a:ext cx="6953940" cy="170165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rgbClr val="000000"/>
                  </a:solidFill>
                </a:ln>
              </a:rPr>
              <a:t>Class</a:t>
            </a:r>
            <a:endParaRPr lang="en-US" dirty="0">
              <a:ln>
                <a:solidFill>
                  <a:srgbClr val="000000"/>
                </a:solidFill>
              </a:ln>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9" name="Rectangle 8"/>
          <p:cNvSpPr/>
          <p:nvPr/>
        </p:nvSpPr>
        <p:spPr>
          <a:xfrm>
            <a:off x="542506" y="1655255"/>
            <a:ext cx="8051281" cy="2677656"/>
          </a:xfrm>
          <a:prstGeom prst="rect">
            <a:avLst/>
          </a:prstGeom>
        </p:spPr>
        <p:txBody>
          <a:bodyPr wrap="square">
            <a:spAutoFit/>
          </a:bodyPr>
          <a:lstStyle/>
          <a:p>
            <a:r>
              <a:rPr lang="en-US" sz="2800" dirty="0" err="1" smtClean="0">
                <a:latin typeface="Avenir Book" charset="0"/>
                <a:ea typeface="Avenir Book" charset="0"/>
                <a:cs typeface="Avenir Book" charset="0"/>
              </a:rPr>
              <a:t>ein</a:t>
            </a:r>
            <a:r>
              <a:rPr lang="en-US" sz="2800" dirty="0" smtClean="0">
                <a:latin typeface="Avenir Book" charset="0"/>
                <a:ea typeface="Avenir Book" charset="0"/>
                <a:cs typeface="Avenir Book" charset="0"/>
              </a:rPr>
              <a:t> </a:t>
            </a:r>
            <a:r>
              <a:rPr lang="en-US" sz="2800" b="1" dirty="0" smtClean="0">
                <a:solidFill>
                  <a:srgbClr val="3D59FE"/>
                </a:solidFill>
                <a:latin typeface="Avenir Book" charset="0"/>
                <a:ea typeface="Avenir Book" charset="0"/>
                <a:cs typeface="Avenir Book" charset="0"/>
              </a:rPr>
              <a:t>Open Source </a:t>
            </a:r>
            <a:r>
              <a:rPr lang="en-US" sz="2800" dirty="0" smtClean="0">
                <a:latin typeface="Avenir Book" charset="0"/>
                <a:ea typeface="Avenir Book" charset="0"/>
                <a:cs typeface="Avenir Book" charset="0"/>
              </a:rPr>
              <a:t>Framework um </a:t>
            </a:r>
            <a:r>
              <a:rPr lang="en-US" sz="2800" b="1" dirty="0" err="1" smtClean="0">
                <a:solidFill>
                  <a:srgbClr val="3D59FE"/>
                </a:solidFill>
                <a:latin typeface="Avenir Book" charset="0"/>
                <a:ea typeface="Avenir Book" charset="0"/>
                <a:cs typeface="Avenir Book" charset="0"/>
              </a:rPr>
              <a:t>echte</a:t>
            </a:r>
            <a:r>
              <a:rPr lang="en-US" sz="2800" b="1" dirty="0" smtClean="0">
                <a:solidFill>
                  <a:srgbClr val="3D59FE"/>
                </a:solidFill>
                <a:latin typeface="Avenir Book" charset="0"/>
                <a:ea typeface="Avenir Book" charset="0"/>
                <a:cs typeface="Avenir Book" charset="0"/>
              </a:rPr>
              <a:t> </a:t>
            </a:r>
            <a:r>
              <a:rPr lang="en-US" sz="2800" b="1" dirty="0">
                <a:solidFill>
                  <a:srgbClr val="3D59FE"/>
                </a:solidFill>
                <a:latin typeface="Avenir Book" charset="0"/>
                <a:ea typeface="Avenir Book" charset="0"/>
                <a:cs typeface="Avenir Book" charset="0"/>
              </a:rPr>
              <a:t>native </a:t>
            </a:r>
            <a:r>
              <a:rPr lang="en-US" sz="2800" dirty="0" smtClean="0">
                <a:latin typeface="Avenir Book" charset="0"/>
                <a:ea typeface="Avenir Book" charset="0"/>
                <a:cs typeface="Avenir Book" charset="0"/>
              </a:rPr>
              <a:t>mobile Apps </a:t>
            </a:r>
            <a:r>
              <a:rPr lang="en-US" sz="2800" dirty="0" err="1" smtClean="0">
                <a:latin typeface="Avenir Book" charset="0"/>
                <a:ea typeface="Avenir Book" charset="0"/>
                <a:cs typeface="Avenir Book" charset="0"/>
              </a:rPr>
              <a:t>mit</a:t>
            </a:r>
            <a:r>
              <a:rPr lang="en-US" sz="2800" dirty="0" smtClean="0">
                <a:latin typeface="Avenir Book" charset="0"/>
                <a:ea typeface="Avenir Book" charset="0"/>
                <a:cs typeface="Avenir Book" charset="0"/>
              </a:rPr>
              <a:t> </a:t>
            </a:r>
            <a:r>
              <a:rPr lang="en-US" sz="2800" b="1" dirty="0" smtClean="0">
                <a:solidFill>
                  <a:srgbClr val="3D59FE"/>
                </a:solidFill>
                <a:latin typeface="Avenir Book" charset="0"/>
                <a:ea typeface="Avenir Book" charset="0"/>
                <a:cs typeface="Avenir Book" charset="0"/>
              </a:rPr>
              <a:t>JavaScript </a:t>
            </a:r>
            <a:r>
              <a:rPr lang="en-US" sz="2800" dirty="0" err="1" smtClean="0">
                <a:latin typeface="Avenir Book" charset="0"/>
                <a:ea typeface="Avenir Book" charset="0"/>
                <a:cs typeface="Avenir Book" charset="0"/>
              </a:rPr>
              <a:t>zu</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entwicklen</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Nutzen</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Sie</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Ihre</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bestehendes</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Wissen</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zu</a:t>
            </a:r>
            <a:r>
              <a:rPr lang="en-US" sz="2800" dirty="0" smtClean="0">
                <a:latin typeface="Avenir Book" charset="0"/>
                <a:ea typeface="Avenir Book" charset="0"/>
                <a:cs typeface="Avenir Book" charset="0"/>
              </a:rPr>
              <a:t> </a:t>
            </a:r>
            <a:r>
              <a:rPr lang="en-US" sz="2800" dirty="0" err="1" smtClean="0">
                <a:latin typeface="Avenir Book" charset="0"/>
                <a:ea typeface="Avenir Book" charset="0"/>
                <a:cs typeface="Avenir Book" charset="0"/>
              </a:rPr>
              <a:t>TypeScript</a:t>
            </a:r>
            <a:r>
              <a:rPr lang="en-US" sz="2800" dirty="0" smtClean="0">
                <a:latin typeface="Avenir Book" charset="0"/>
                <a:ea typeface="Avenir Book" charset="0"/>
                <a:cs typeface="Avenir Book" charset="0"/>
              </a:rPr>
              <a:t>, </a:t>
            </a:r>
            <a:r>
              <a:rPr lang="en-US" sz="2800" b="1" dirty="0">
                <a:solidFill>
                  <a:srgbClr val="3D59FE"/>
                </a:solidFill>
                <a:latin typeface="Avenir Book" charset="0"/>
                <a:ea typeface="Avenir Book" charset="0"/>
                <a:cs typeface="Avenir Book" charset="0"/>
              </a:rPr>
              <a:t>Angular</a:t>
            </a:r>
            <a:r>
              <a:rPr lang="en-US" sz="2800" dirty="0">
                <a:latin typeface="Avenir Book" charset="0"/>
                <a:ea typeface="Avenir Book" charset="0"/>
                <a:cs typeface="Avenir Book" charset="0"/>
              </a:rPr>
              <a:t> </a:t>
            </a:r>
            <a:r>
              <a:rPr lang="en-US" sz="2800" dirty="0" smtClean="0">
                <a:latin typeface="Avenir Book" charset="0"/>
                <a:ea typeface="Avenir Book" charset="0"/>
                <a:cs typeface="Avenir Book" charset="0"/>
              </a:rPr>
              <a:t>und CSS und </a:t>
            </a:r>
            <a:r>
              <a:rPr lang="en-US" sz="2800" dirty="0" err="1" smtClean="0">
                <a:latin typeface="Avenir Book" charset="0"/>
                <a:ea typeface="Avenir Book" charset="0"/>
                <a:cs typeface="Avenir Book" charset="0"/>
              </a:rPr>
              <a:t>Sie</a:t>
            </a:r>
            <a:r>
              <a:rPr lang="en-US" sz="2800" dirty="0" smtClean="0">
                <a:latin typeface="Avenir Book" charset="0"/>
                <a:ea typeface="Avenir Book" charset="0"/>
                <a:cs typeface="Avenir Book" charset="0"/>
              </a:rPr>
              <a:t> </a:t>
            </a:r>
            <a:r>
              <a:rPr lang="en-US" sz="2800" b="1" dirty="0" err="1" smtClean="0">
                <a:solidFill>
                  <a:srgbClr val="3D59FE"/>
                </a:solidFill>
                <a:latin typeface="Avenir Book" charset="0"/>
                <a:ea typeface="Avenir Book" charset="0"/>
                <a:cs typeface="Avenir Book" charset="0"/>
              </a:rPr>
              <a:t>erhalten</a:t>
            </a:r>
            <a:r>
              <a:rPr lang="en-US" sz="2800" b="1" dirty="0" smtClean="0">
                <a:solidFill>
                  <a:srgbClr val="3D59FE"/>
                </a:solidFill>
                <a:latin typeface="Avenir Book" charset="0"/>
                <a:ea typeface="Avenir Book" charset="0"/>
                <a:cs typeface="Avenir Book" charset="0"/>
              </a:rPr>
              <a:t> </a:t>
            </a:r>
            <a:r>
              <a:rPr lang="en-US" sz="2800" b="1" dirty="0" err="1" smtClean="0">
                <a:solidFill>
                  <a:srgbClr val="3D59FE"/>
                </a:solidFill>
                <a:latin typeface="Avenir Book" charset="0"/>
                <a:ea typeface="Avenir Book" charset="0"/>
                <a:cs typeface="Avenir Book" charset="0"/>
              </a:rPr>
              <a:t>eine</a:t>
            </a:r>
            <a:r>
              <a:rPr lang="en-US" sz="2800" b="1" dirty="0" smtClean="0">
                <a:solidFill>
                  <a:srgbClr val="3D59FE"/>
                </a:solidFill>
                <a:latin typeface="Avenir Book" charset="0"/>
                <a:ea typeface="Avenir Book" charset="0"/>
                <a:cs typeface="Avenir Book" charset="0"/>
              </a:rPr>
              <a:t> native UI und native Performance </a:t>
            </a:r>
            <a:r>
              <a:rPr lang="en-US" sz="2800" dirty="0" smtClean="0">
                <a:latin typeface="Avenir Book" charset="0"/>
                <a:ea typeface="Avenir Book" charset="0"/>
                <a:cs typeface="Avenir Book" charset="0"/>
              </a:rPr>
              <a:t>auf iOS und Android.</a:t>
            </a:r>
            <a:endParaRPr lang="en-US" sz="2800" dirty="0">
              <a:latin typeface="Avenir Book" charset="0"/>
              <a:ea typeface="Avenir Book" charset="0"/>
              <a:cs typeface="Avenir Book" charset="0"/>
            </a:endParaRPr>
          </a:p>
        </p:txBody>
      </p:sp>
      <p:sp>
        <p:nvSpPr>
          <p:cNvPr id="10" name="TextBox 9"/>
          <p:cNvSpPr txBox="1"/>
          <p:nvPr/>
        </p:nvSpPr>
        <p:spPr>
          <a:xfrm>
            <a:off x="2557824" y="523102"/>
            <a:ext cx="3996607" cy="707886"/>
          </a:xfrm>
          <a:prstGeom prst="rect">
            <a:avLst/>
          </a:prstGeom>
          <a:noFill/>
        </p:spPr>
        <p:txBody>
          <a:bodyPr wrap="none" rtlCol="0">
            <a:spAutoFit/>
          </a:bodyPr>
          <a:lstStyle/>
          <a:p>
            <a:pPr algn="ctr"/>
            <a:r>
              <a:rPr lang="en-US" sz="4000" b="1" dirty="0" err="1" smtClean="0">
                <a:solidFill>
                  <a:srgbClr val="3D59FE"/>
                </a:solidFill>
                <a:latin typeface="Avenir Roman" charset="0"/>
                <a:ea typeface="Avenir Roman" charset="0"/>
                <a:cs typeface="Avenir Roman" charset="0"/>
              </a:rPr>
              <a:t>NativeScript</a:t>
            </a:r>
            <a:r>
              <a:rPr lang="en-US" sz="2800" dirty="0" smtClean="0">
                <a:solidFill>
                  <a:schemeClr val="tx1"/>
                </a:solidFill>
                <a:latin typeface="Avenir Roman" charset="0"/>
                <a:ea typeface="Avenir Roman" charset="0"/>
                <a:cs typeface="Avenir Roman" charset="0"/>
              </a:rPr>
              <a:t> </a:t>
            </a:r>
            <a:r>
              <a:rPr lang="en-US" sz="2800" dirty="0" err="1" smtClean="0">
                <a:solidFill>
                  <a:schemeClr val="tx1"/>
                </a:solidFill>
                <a:latin typeface="Avenir Roman" charset="0"/>
                <a:ea typeface="Avenir Roman" charset="0"/>
                <a:cs typeface="Avenir Roman" charset="0"/>
              </a:rPr>
              <a:t>ist</a:t>
            </a:r>
            <a:r>
              <a:rPr lang="is-IS" sz="2800" dirty="0" smtClean="0">
                <a:solidFill>
                  <a:schemeClr val="tx1"/>
                </a:solidFill>
                <a:latin typeface="Avenir Roman" charset="0"/>
                <a:ea typeface="Avenir Roman" charset="0"/>
                <a:cs typeface="Avenir Roman" charset="0"/>
              </a:rPr>
              <a:t>…</a:t>
            </a:r>
            <a:endParaRPr lang="en-US" sz="2800" dirty="0" smtClean="0">
              <a:solidFill>
                <a:schemeClr val="tx1"/>
              </a:solidFill>
              <a:latin typeface="Avenir Roman" charset="0"/>
              <a:ea typeface="Avenir Roman" charset="0"/>
              <a:cs typeface="Avenir Roman" charset="0"/>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Telerik">
  <a:themeElements>
    <a:clrScheme name="Telerik 3.0 New Brand">
      <a:dk1>
        <a:srgbClr val="2A2D33"/>
      </a:dk1>
      <a:lt1>
        <a:srgbClr val="FFFFFF"/>
      </a:lt1>
      <a:dk2>
        <a:srgbClr val="384361"/>
      </a:dk2>
      <a:lt2>
        <a:srgbClr val="E1E5EA"/>
      </a:lt2>
      <a:accent1>
        <a:srgbClr val="E73039"/>
      </a:accent1>
      <a:accent2>
        <a:srgbClr val="FF8800"/>
      </a:accent2>
      <a:accent3>
        <a:srgbClr val="FFD73F"/>
      </a:accent3>
      <a:accent4>
        <a:srgbClr val="5DC62E"/>
      </a:accent4>
      <a:accent5>
        <a:srgbClr val="009B55"/>
      </a:accent5>
      <a:accent6>
        <a:srgbClr val="3CD5ED"/>
      </a:accent6>
      <a:hlink>
        <a:srgbClr val="0099CC"/>
      </a:hlink>
      <a:folHlink>
        <a:srgbClr val="9149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1341</Words>
  <Application>Microsoft Office PowerPoint</Application>
  <PresentationFormat>Bildschirmpräsentation (16:9)</PresentationFormat>
  <Paragraphs>268</Paragraphs>
  <Slides>47</Slides>
  <Notes>29</Notes>
  <HiddenSlides>5</HiddenSlides>
  <MMClips>2</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47</vt:i4>
      </vt:variant>
    </vt:vector>
  </HeadingPairs>
  <TitlesOfParts>
    <vt:vector size="58" baseType="lpstr">
      <vt:lpstr>Arial</vt:lpstr>
      <vt:lpstr>Lato</vt:lpstr>
      <vt:lpstr>Avenir Medium</vt:lpstr>
      <vt:lpstr>Avenir Light</vt:lpstr>
      <vt:lpstr>Open Sans</vt:lpstr>
      <vt:lpstr>Avenir Heavy</vt:lpstr>
      <vt:lpstr>Avenir Roman</vt:lpstr>
      <vt:lpstr>Calibri</vt:lpstr>
      <vt:lpstr>Avenir Book</vt:lpstr>
      <vt:lpstr>Telerik</vt:lpstr>
      <vt:lpstr>simple-light-2</vt:lpstr>
      <vt:lpstr>NativeScript mit Angular 2</vt:lpstr>
      <vt:lpstr>PowerPoint-Präsentation</vt:lpstr>
      <vt:lpstr>PowerPoint-Präsentation</vt:lpstr>
      <vt:lpstr>PowerPoint-Präsentation</vt:lpstr>
      <vt:lpstr>PowerPoint-Präsentation</vt:lpstr>
      <vt:lpstr>Der finstere Plan auf Google Docs</vt:lpstr>
      <vt:lpstr>Angular 2 mit NativeScript</vt:lpstr>
      <vt:lpstr>Beispiel: Checkbox mit Angular 2</vt:lpstr>
      <vt:lpstr>PowerPoint-Präsentation</vt:lpstr>
      <vt:lpstr>PowerPoint-Präsentation</vt:lpstr>
      <vt:lpstr>PowerPoint-Präsentation</vt:lpstr>
      <vt:lpstr>PowerPoint-Präsentation</vt:lpstr>
      <vt:lpstr>Why NativeScript?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Wie</vt:lpstr>
      <vt:lpstr>Native APIs aufrufen</vt:lpstr>
      <vt:lpstr>Native APIs aufrufen</vt:lpstr>
      <vt:lpstr>Native APIs aufrufen</vt:lpstr>
      <vt:lpstr>Native APIs aufrufen</vt:lpstr>
      <vt:lpstr>Calling Android API</vt:lpstr>
      <vt:lpstr>Metadata Generating Process</vt:lpstr>
      <vt:lpstr>PowerPoint-Präsentation</vt:lpstr>
      <vt:lpstr>PowerPoint-Präsentation</vt:lpstr>
      <vt:lpstr>NativeScript modules</vt:lpstr>
      <vt:lpstr>Eine Syntax für alles</vt:lpstr>
      <vt:lpstr>Beispiel: NativeScript Datei-Modul</vt:lpstr>
      <vt:lpstr>Viele, viele, viele weitere NS-Module</vt:lpstr>
      <vt:lpstr>Beispiel: HTTP</vt:lpstr>
      <vt:lpstr>Abstraktionsschicht</vt:lpstr>
      <vt:lpstr>Abstraktionsschicht</vt:lpstr>
      <vt:lpstr>Angular Template-Syntax</vt:lpstr>
      <vt:lpstr>CSS*</vt:lpstr>
      <vt:lpstr>*</vt:lpstr>
      <vt:lpstr>Einen Unterschied gibt es</vt:lpstr>
      <vt:lpstr>Native Layouts</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native mobile apps with Angular 2.0 and NativeScript Sebastian Witalec</dc:title>
  <dc:creator>Johannes Hoppe</dc:creator>
  <cp:lastModifiedBy>Johannes</cp:lastModifiedBy>
  <cp:revision>127</cp:revision>
  <dcterms:modified xsi:type="dcterms:W3CDTF">2016-06-21T23:57:31Z</dcterms:modified>
</cp:coreProperties>
</file>